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8"/>
  </p:notesMasterIdLst>
  <p:sldIdLst>
    <p:sldId id="256" r:id="rId2"/>
    <p:sldId id="257" r:id="rId3"/>
    <p:sldId id="330" r:id="rId4"/>
    <p:sldId id="258" r:id="rId5"/>
    <p:sldId id="347" r:id="rId6"/>
    <p:sldId id="259" r:id="rId7"/>
    <p:sldId id="260" r:id="rId8"/>
    <p:sldId id="261" r:id="rId9"/>
    <p:sldId id="262" r:id="rId10"/>
    <p:sldId id="263" r:id="rId11"/>
    <p:sldId id="266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33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33" r:id="rId32"/>
    <p:sldId id="334" r:id="rId33"/>
    <p:sldId id="335" r:id="rId34"/>
    <p:sldId id="284" r:id="rId35"/>
    <p:sldId id="285" r:id="rId36"/>
    <p:sldId id="283" r:id="rId37"/>
    <p:sldId id="286" r:id="rId38"/>
    <p:sldId id="339" r:id="rId39"/>
    <p:sldId id="336" r:id="rId40"/>
    <p:sldId id="287" r:id="rId41"/>
    <p:sldId id="288" r:id="rId42"/>
    <p:sldId id="290" r:id="rId43"/>
    <p:sldId id="292" r:id="rId44"/>
    <p:sldId id="291" r:id="rId45"/>
    <p:sldId id="293" r:id="rId46"/>
    <p:sldId id="294" r:id="rId47"/>
    <p:sldId id="295" r:id="rId48"/>
    <p:sldId id="296" r:id="rId49"/>
    <p:sldId id="297" r:id="rId50"/>
    <p:sldId id="299" r:id="rId51"/>
    <p:sldId id="300" r:id="rId52"/>
    <p:sldId id="301" r:id="rId53"/>
    <p:sldId id="302" r:id="rId54"/>
    <p:sldId id="343" r:id="rId55"/>
    <p:sldId id="344" r:id="rId56"/>
    <p:sldId id="304" r:id="rId57"/>
    <p:sldId id="305" r:id="rId58"/>
    <p:sldId id="306" r:id="rId59"/>
    <p:sldId id="307" r:id="rId60"/>
    <p:sldId id="308" r:id="rId61"/>
    <p:sldId id="310" r:id="rId62"/>
    <p:sldId id="337" r:id="rId63"/>
    <p:sldId id="312" r:id="rId64"/>
    <p:sldId id="338" r:id="rId65"/>
    <p:sldId id="340" r:id="rId66"/>
    <p:sldId id="341" r:id="rId67"/>
    <p:sldId id="314" r:id="rId68"/>
    <p:sldId id="345" r:id="rId69"/>
    <p:sldId id="346" r:id="rId70"/>
    <p:sldId id="315" r:id="rId71"/>
    <p:sldId id="332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42" r:id="rId8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4660"/>
  </p:normalViewPr>
  <p:slideViewPr>
    <p:cSldViewPr snapToGrid="0">
      <p:cViewPr varScale="1">
        <p:scale>
          <a:sx n="176" d="100"/>
          <a:sy n="176" d="100"/>
        </p:scale>
        <p:origin x="-51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559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eclipse.org/downloads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Learning Java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Durban Session 2018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Dennis Löhmann / Eva Kullová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by South Africa Challenge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1.6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Types: Double and others</a:t>
            </a:r>
            <a:endParaRPr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31" y="2435735"/>
            <a:ext cx="2988634" cy="2070176"/>
          </a:xfrm>
          <a:prstGeom prst="rect">
            <a:avLst/>
          </a:prstGeom>
        </p:spPr>
      </p:pic>
      <p:sp>
        <p:nvSpPr>
          <p:cNvPr id="12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Doubles </a:t>
            </a:r>
            <a:r>
              <a:rPr lang="de-DE" dirty="0" err="1" smtClean="0"/>
              <a:t>are</a:t>
            </a:r>
            <a:r>
              <a:rPr lang="de-DE" dirty="0" smtClean="0"/>
              <a:t> Floating-Point </a:t>
            </a:r>
            <a:r>
              <a:rPr lang="de-DE" dirty="0" err="1" smtClean="0"/>
              <a:t>numbers</a:t>
            </a:r>
            <a:r>
              <a:rPr lang="de-DE" dirty="0" smtClean="0"/>
              <a:t>. 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precision</a:t>
            </a:r>
            <a:endParaRPr lang="de-DE" dirty="0" smtClean="0"/>
          </a:p>
        </p:txBody>
      </p:sp>
      <p:sp>
        <p:nvSpPr>
          <p:cNvPr id="13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1.</a:t>
            </a:r>
            <a:r>
              <a:rPr lang="de-DE" dirty="0" smtClean="0"/>
              <a:t>7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Mathematical Operations</a:t>
            </a:r>
            <a:endParaRPr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28" y="2560890"/>
            <a:ext cx="5136893" cy="191995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35" y="2611204"/>
            <a:ext cx="4703665" cy="1868190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+ </a:t>
            </a:r>
            <a:r>
              <a:rPr lang="de-DE" dirty="0" err="1" smtClean="0"/>
              <a:t>addition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minus</a:t>
            </a:r>
            <a:br>
              <a:rPr lang="de-DE" dirty="0" smtClean="0"/>
            </a:br>
            <a:r>
              <a:rPr lang="de-DE" dirty="0" smtClean="0"/>
              <a:t>/ </a:t>
            </a:r>
            <a:r>
              <a:rPr lang="de-DE" dirty="0" err="1" smtClean="0"/>
              <a:t>division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* </a:t>
            </a:r>
            <a:r>
              <a:rPr lang="de-DE" dirty="0" err="1" smtClean="0"/>
              <a:t>multiplication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% (</a:t>
            </a:r>
            <a:r>
              <a:rPr lang="de-DE" dirty="0" err="1" smtClean="0"/>
              <a:t>called</a:t>
            </a:r>
            <a:r>
              <a:rPr lang="de-DE" dirty="0" smtClean="0"/>
              <a:t> Modulo) </a:t>
            </a:r>
            <a:br>
              <a:rPr lang="de-DE" dirty="0" smtClean="0"/>
            </a:br>
            <a:r>
              <a:rPr lang="de-DE" dirty="0" err="1" smtClean="0"/>
              <a:t>calculates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division</a:t>
            </a:r>
            <a:r>
              <a:rPr lang="de-DE" dirty="0" smtClean="0"/>
              <a:t> </a:t>
            </a:r>
            <a:r>
              <a:rPr lang="de-DE" dirty="0" err="1" smtClean="0"/>
              <a:t>remainder</a:t>
            </a:r>
            <a:endParaRPr lang="de-D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1.</a:t>
            </a:r>
            <a:r>
              <a:rPr lang="de-DE" dirty="0" smtClean="0"/>
              <a:t>8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Methods and Parameters</a:t>
            </a:r>
            <a:endParaRPr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58" y="2720589"/>
            <a:ext cx="4601331" cy="1755053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basic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a </a:t>
            </a:r>
            <a:r>
              <a:rPr lang="de-DE" dirty="0" err="1" smtClean="0"/>
              <a:t>name</a:t>
            </a:r>
            <a:r>
              <a:rPr lang="de-DE" dirty="0" smtClean="0"/>
              <a:t>.</a:t>
            </a:r>
          </a:p>
          <a:p>
            <a:pPr marL="285750" lvl="0" indent="-28575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repeating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, just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1.</a:t>
            </a:r>
            <a:r>
              <a:rPr lang="de-DE" dirty="0" smtClean="0"/>
              <a:t>9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User Input</a:t>
            </a:r>
            <a:endParaRPr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2" y="2985799"/>
            <a:ext cx="5354900" cy="1497937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Scanner </a:t>
            </a:r>
            <a:r>
              <a:rPr lang="de-DE" dirty="0" err="1" smtClean="0"/>
              <a:t>is</a:t>
            </a:r>
            <a:r>
              <a:rPr lang="de-DE" dirty="0" smtClean="0"/>
              <a:t> a simple </a:t>
            </a:r>
            <a:r>
              <a:rPr lang="de-DE" dirty="0" err="1" smtClean="0"/>
              <a:t>utility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System.in</a:t>
            </a:r>
            <a:r>
              <a:rPr lang="de-DE" dirty="0" smtClean="0"/>
              <a:t> </a:t>
            </a:r>
            <a:r>
              <a:rPr lang="de-DE" dirty="0" err="1" smtClean="0"/>
              <a:t>prompts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.</a:t>
            </a:r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1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Write a simple calculator</a:t>
            </a:r>
            <a:endParaRPr i="1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Write a simple </a:t>
            </a:r>
            <a:r>
              <a:rPr lang="de-DE" dirty="0" err="1" smtClean="0"/>
              <a:t>calculator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inputs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prints</a:t>
            </a:r>
            <a:r>
              <a:rPr lang="de-DE" dirty="0" smtClean="0"/>
              <a:t> a </a:t>
            </a:r>
            <a:r>
              <a:rPr lang="de-DE" dirty="0" err="1" smtClean="0"/>
              <a:t>result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Scanner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/>
              <a:t> </a:t>
            </a:r>
            <a:r>
              <a:rPr lang="de-DE" dirty="0" smtClean="0"/>
              <a:t>parse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integers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62" y="3072041"/>
            <a:ext cx="42926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Decisions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2.1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if, and what else?</a:t>
            </a:r>
            <a:endParaRPr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5" y="2975201"/>
            <a:ext cx="3298614" cy="1521805"/>
          </a:xfrm>
          <a:prstGeom prst="rect">
            <a:avLst/>
          </a:prstGeom>
        </p:spPr>
      </p:pic>
      <p:sp>
        <p:nvSpPr>
          <p:cNvPr id="8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clause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decisions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Structure</a:t>
            </a:r>
            <a:r>
              <a:rPr lang="de-DE" dirty="0" smtClean="0"/>
              <a:t>: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else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omit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curly</a:t>
            </a:r>
            <a:r>
              <a:rPr lang="de-DE" dirty="0" smtClean="0"/>
              <a:t> </a:t>
            </a:r>
            <a:r>
              <a:rPr lang="de-DE" dirty="0" err="1" smtClean="0"/>
              <a:t>braces</a:t>
            </a:r>
            <a:r>
              <a:rPr lang="de-DE" dirty="0" smtClean="0"/>
              <a:t>, but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statement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executed</a:t>
            </a:r>
            <a:endParaRPr lang="de-DE" dirty="0" smtClean="0"/>
          </a:p>
        </p:txBody>
      </p:sp>
      <p:sp>
        <p:nvSpPr>
          <p:cNvPr id="9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/>
              <a:t>2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Switch / Case</a:t>
            </a:r>
            <a:endParaRPr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90" y="2249531"/>
            <a:ext cx="4125859" cy="2230387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switch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sequence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if‘s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: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sz="1100" dirty="0" err="1" smtClean="0">
                <a:latin typeface="Courier New"/>
                <a:cs typeface="Courier New"/>
              </a:rPr>
              <a:t>switch</a:t>
            </a:r>
            <a:r>
              <a:rPr lang="de-DE" sz="1100" dirty="0" smtClean="0">
                <a:latin typeface="Courier New"/>
                <a:cs typeface="Courier New"/>
              </a:rPr>
              <a:t>(variable) {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</a:t>
            </a:r>
            <a:r>
              <a:rPr lang="de-DE" sz="1100" dirty="0" err="1" smtClean="0">
                <a:latin typeface="Courier New"/>
                <a:cs typeface="Courier New"/>
              </a:rPr>
              <a:t>case</a:t>
            </a:r>
            <a:r>
              <a:rPr lang="de-DE" sz="1100" dirty="0" smtClean="0">
                <a:latin typeface="Courier New"/>
                <a:cs typeface="Courier New"/>
              </a:rPr>
              <a:t> </a:t>
            </a:r>
            <a:r>
              <a:rPr lang="de-DE" sz="1100" dirty="0" err="1" smtClean="0">
                <a:latin typeface="Courier New"/>
                <a:cs typeface="Courier New"/>
              </a:rPr>
              <a:t>condition</a:t>
            </a:r>
            <a:r>
              <a:rPr lang="de-DE" sz="1100" dirty="0" smtClean="0">
                <a:latin typeface="Courier New"/>
                <a:cs typeface="Courier New"/>
              </a:rPr>
              <a:t>: {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	statement_1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	..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	</a:t>
            </a:r>
            <a:r>
              <a:rPr lang="de-DE" sz="1100" dirty="0" err="1">
                <a:latin typeface="Courier New"/>
                <a:cs typeface="Courier New"/>
              </a:rPr>
              <a:t>s</a:t>
            </a:r>
            <a:r>
              <a:rPr lang="de-DE" sz="1100" dirty="0" err="1" smtClean="0">
                <a:latin typeface="Courier New"/>
                <a:cs typeface="Courier New"/>
              </a:rPr>
              <a:t>tatement_n</a:t>
            </a:r>
            <a:r>
              <a:rPr lang="de-DE" sz="1100" dirty="0" smtClean="0">
                <a:latin typeface="Courier New"/>
                <a:cs typeface="Courier New"/>
              </a:rPr>
              <a:t/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}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	break;</a:t>
            </a:r>
            <a:br>
              <a:rPr lang="de-DE" sz="1100" dirty="0" smtClean="0">
                <a:latin typeface="Courier New"/>
                <a:cs typeface="Courier New"/>
              </a:rPr>
            </a:br>
            <a:r>
              <a:rPr lang="de-DE" sz="1100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dirty="0"/>
              <a:t>Default </a:t>
            </a:r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meets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/>
              <a:t>3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The Boolean Operator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01" y="3048187"/>
            <a:ext cx="3839509" cy="1430065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boolean</a:t>
            </a:r>
            <a:r>
              <a:rPr lang="de-DE" dirty="0" smtClean="0"/>
              <a:t>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: </a:t>
            </a:r>
            <a:r>
              <a:rPr lang="de-DE" dirty="0" err="1" smtClean="0"/>
              <a:t>true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false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a </a:t>
            </a:r>
            <a:r>
              <a:rPr lang="de-DE" dirty="0" err="1" smtClean="0"/>
              <a:t>state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 smtClean="0"/>
              <a:t>4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Logical Operators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Logical </a:t>
            </a:r>
            <a:r>
              <a:rPr lang="de-DE" dirty="0" err="1" smtClean="0"/>
              <a:t>operators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combine</a:t>
            </a:r>
            <a:r>
              <a:rPr lang="de-DE" dirty="0" smtClean="0"/>
              <a:t> </a:t>
            </a:r>
            <a:r>
              <a:rPr lang="de-DE" dirty="0" err="1" smtClean="0"/>
              <a:t>boolean</a:t>
            </a:r>
            <a:r>
              <a:rPr lang="de-DE" dirty="0" smtClean="0"/>
              <a:t> </a:t>
            </a:r>
            <a:r>
              <a:rPr lang="de-DE" dirty="0" err="1" smtClean="0"/>
              <a:t>statements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5166387" y="1568414"/>
            <a:ext cx="3167658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 &amp;&amp; b: a </a:t>
            </a:r>
            <a:r>
              <a:rPr lang="de-DE" dirty="0" err="1" smtClean="0"/>
              <a:t>and</a:t>
            </a:r>
            <a:r>
              <a:rPr lang="de-DE" dirty="0" smtClean="0"/>
              <a:t> b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 || b: a </a:t>
            </a:r>
            <a:r>
              <a:rPr lang="de-DE" dirty="0" err="1" smtClean="0"/>
              <a:t>or</a:t>
            </a:r>
            <a:r>
              <a:rPr lang="de-DE" dirty="0" smtClean="0"/>
              <a:t> b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not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</a:t>
            </a:r>
            <a:r>
              <a:rPr lang="de-DE" dirty="0"/>
              <a:t> </a:t>
            </a:r>
            <a:r>
              <a:rPr lang="de-DE" dirty="0" smtClean="0"/>
              <a:t>^ b: XOR: </a:t>
            </a:r>
            <a:r>
              <a:rPr lang="de-DE" dirty="0" err="1" smtClean="0"/>
              <a:t>either</a:t>
            </a:r>
            <a:r>
              <a:rPr lang="de-DE" dirty="0" smtClean="0"/>
              <a:t> a </a:t>
            </a:r>
            <a:r>
              <a:rPr lang="de-DE" dirty="0" err="1" smtClean="0"/>
              <a:t>or</a:t>
            </a:r>
            <a:r>
              <a:rPr lang="de-DE" dirty="0" smtClean="0"/>
              <a:t> b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true</a:t>
            </a:r>
            <a:r>
              <a:rPr lang="de-DE" dirty="0" smtClean="0"/>
              <a:t>, but not </a:t>
            </a:r>
            <a:r>
              <a:rPr lang="de-DE" dirty="0" err="1" smtClean="0"/>
              <a:t>both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!a: a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true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06" y="2886567"/>
            <a:ext cx="3835387" cy="15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6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Starting with Java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dirty="0"/>
              <a:t>What is Java?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dirty="0"/>
              <a:t>Install Software</a:t>
            </a:r>
            <a:endParaRPr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dirty="0"/>
              <a:t>Write your first Program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 smtClean="0"/>
              <a:t>5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Increment Operator</a:t>
            </a: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i++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shorthand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 = i+1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/>
              <a:t>i</a:t>
            </a:r>
            <a:r>
              <a:rPr lang="de-DE" dirty="0" smtClean="0"/>
              <a:t> += x 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shorthand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 = </a:t>
            </a:r>
            <a:r>
              <a:rPr lang="de-DE" dirty="0" err="1" smtClean="0"/>
              <a:t>i+x</a:t>
            </a:r>
            <a:endParaRPr lang="de-DE" dirty="0" smtClean="0"/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56" y="2592762"/>
            <a:ext cx="4127578" cy="18918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2.</a:t>
            </a:r>
            <a:r>
              <a:rPr lang="de-DE" dirty="0" smtClean="0"/>
              <a:t>6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Conditional Operator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? op1 : op2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shorthand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If</a:t>
            </a:r>
            <a:r>
              <a:rPr lang="de-DE" dirty="0" smtClean="0"/>
              <a:t> (a) {op1} </a:t>
            </a:r>
            <a:r>
              <a:rPr lang="de-DE" dirty="0" err="1" smtClean="0"/>
              <a:t>else</a:t>
            </a:r>
            <a:r>
              <a:rPr lang="de-DE" dirty="0" smtClean="0"/>
              <a:t> {op2};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inline: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7" y="3582323"/>
            <a:ext cx="6551787" cy="9040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2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i="1"/>
              <a:t>Write a program that makes a decision</a:t>
            </a:r>
            <a:endParaRPr i="1"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As a user, I want to know from my program whether I should go to work, or to school, or relax.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The </a:t>
            </a:r>
            <a:r>
              <a:rPr lang="de" dirty="0"/>
              <a:t>user will provide the program with the weekday.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The </a:t>
            </a:r>
            <a:r>
              <a:rPr lang="de" dirty="0"/>
              <a:t>program prints out “Go to work” on weekdays and “Relax” on the weekend.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Weekdays </a:t>
            </a:r>
            <a:r>
              <a:rPr lang="de" dirty="0"/>
              <a:t>are: MON, TUE, WED, THU, FRI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Weekends </a:t>
            </a:r>
            <a:r>
              <a:rPr lang="de" dirty="0"/>
              <a:t>are: SAT, SUN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-DE" dirty="0" smtClean="0"/>
              <a:t>- </a:t>
            </a:r>
            <a:r>
              <a:rPr lang="de" dirty="0" smtClean="0"/>
              <a:t>Provide </a:t>
            </a:r>
            <a:r>
              <a:rPr lang="de" dirty="0"/>
              <a:t>a message “Weekday unknown” if someone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" dirty="0" smtClean="0"/>
              <a:t>enters </a:t>
            </a:r>
            <a:r>
              <a:rPr lang="de" dirty="0"/>
              <a:t>an invalid day.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de" b="1" dirty="0"/>
              <a:t>Bonus part: </a:t>
            </a:r>
            <a:r>
              <a:rPr lang="de" dirty="0"/>
              <a:t>let  the user provide the age as well. </a:t>
            </a:r>
            <a:r>
              <a:rPr lang="de-DE" dirty="0"/>
              <a:t/>
            </a:r>
            <a:br>
              <a:rPr lang="de-DE" dirty="0"/>
            </a:br>
            <a:r>
              <a:rPr lang="de" dirty="0" smtClean="0"/>
              <a:t>If </a:t>
            </a:r>
            <a:r>
              <a:rPr lang="de" dirty="0"/>
              <a:t>under 18, show “Go to school” on the weekdays instead</a:t>
            </a: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672" y="3284191"/>
            <a:ext cx="26543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Loops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3.1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Arrays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An Array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store</a:t>
            </a:r>
            <a:r>
              <a:rPr lang="de-DE" dirty="0" smtClean="0"/>
              <a:t> multiple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Numbering</a:t>
            </a:r>
            <a:r>
              <a:rPr lang="de-DE" dirty="0" smtClean="0"/>
              <a:t> </a:t>
            </a:r>
            <a:r>
              <a:rPr lang="de-DE" dirty="0" err="1" smtClean="0"/>
              <a:t>starts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0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String </a:t>
            </a:r>
            <a:r>
              <a:rPr lang="de-DE" dirty="0" err="1" smtClean="0"/>
              <a:t>bigFive</a:t>
            </a:r>
            <a:r>
              <a:rPr lang="de-DE" dirty="0" smtClean="0"/>
              <a:t> = </a:t>
            </a:r>
            <a:r>
              <a:rPr lang="de-DE" dirty="0" err="1" smtClean="0"/>
              <a:t>new</a:t>
            </a:r>
            <a:r>
              <a:rPr lang="de-DE" dirty="0" smtClean="0"/>
              <a:t> String[5]; </a:t>
            </a:r>
            <a:br>
              <a:rPr lang="de-DE" dirty="0" smtClean="0"/>
            </a:b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initialize</a:t>
            </a:r>
            <a:r>
              <a:rPr lang="de-DE" dirty="0" smtClean="0"/>
              <a:t> </a:t>
            </a:r>
            <a:r>
              <a:rPr lang="de-DE" dirty="0" err="1" smtClean="0"/>
              <a:t>empty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1" y="3001045"/>
            <a:ext cx="6815085" cy="1478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3.2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Do-While Loops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repeated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condition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met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While</a:t>
            </a:r>
            <a:r>
              <a:rPr lang="de-DE" dirty="0" smtClean="0"/>
              <a:t> (</a:t>
            </a:r>
            <a:r>
              <a:rPr lang="de-DE" dirty="0" err="1" smtClean="0"/>
              <a:t>condition</a:t>
            </a:r>
            <a:r>
              <a:rPr lang="de-DE" dirty="0" smtClean="0"/>
              <a:t>) { do; }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29" y="2597825"/>
            <a:ext cx="6026850" cy="19131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3.3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 Loops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 smtClean="0"/>
              <a:t>met</a:t>
            </a:r>
            <a:r>
              <a:rPr lang="de-DE" dirty="0" smtClean="0"/>
              <a:t>, but </a:t>
            </a:r>
            <a:r>
              <a:rPr lang="de-DE" dirty="0" err="1" smtClean="0"/>
              <a:t>provides</a:t>
            </a:r>
            <a:r>
              <a:rPr lang="de-DE" dirty="0" smtClean="0"/>
              <a:t> an </a:t>
            </a:r>
            <a:r>
              <a:rPr lang="de-DE" dirty="0" err="1" smtClean="0"/>
              <a:t>iteration</a:t>
            </a:r>
            <a:r>
              <a:rPr lang="de-DE" dirty="0" smtClean="0"/>
              <a:t> variable</a:t>
            </a:r>
            <a:endParaRPr lang="de-DE" dirty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for</a:t>
            </a:r>
            <a:r>
              <a:rPr lang="de-DE" dirty="0" smtClean="0"/>
              <a:t> (variable; </a:t>
            </a:r>
            <a:r>
              <a:rPr lang="de-DE" dirty="0" err="1" smtClean="0"/>
              <a:t>condition</a:t>
            </a:r>
            <a:r>
              <a:rPr lang="de-DE" dirty="0" smtClean="0"/>
              <a:t>; </a:t>
            </a:r>
            <a:r>
              <a:rPr lang="de-DE" dirty="0" err="1" smtClean="0"/>
              <a:t>iteration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	do(variable);</a:t>
            </a:r>
            <a:br>
              <a:rPr lang="de-DE" dirty="0" smtClean="0"/>
            </a:br>
            <a:r>
              <a:rPr lang="de-DE" dirty="0" smtClean="0"/>
              <a:t>}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6" y="2842911"/>
            <a:ext cx="6477391" cy="16376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3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Write a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calculates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smtClean="0"/>
              <a:t>The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err="1" smtClean="0"/>
              <a:t>Provide</a:t>
            </a:r>
            <a:r>
              <a:rPr lang="de-DE" dirty="0" smtClean="0"/>
              <a:t> 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latin typeface="Courier"/>
                <a:cs typeface="Courier"/>
              </a:rPr>
              <a:t>private </a:t>
            </a:r>
            <a:r>
              <a:rPr lang="de-DE" dirty="0" err="1" smtClean="0">
                <a:latin typeface="Courier"/>
                <a:cs typeface="Courier"/>
              </a:rPr>
              <a:t>static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 smtClean="0">
                <a:latin typeface="Courier"/>
                <a:cs typeface="Courier"/>
              </a:rPr>
              <a:t>int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 smtClean="0">
                <a:latin typeface="Courier"/>
                <a:cs typeface="Courier"/>
              </a:rPr>
              <a:t>sum</a:t>
            </a:r>
            <a:r>
              <a:rPr lang="de-DE" dirty="0" smtClean="0">
                <a:latin typeface="Courier"/>
                <a:cs typeface="Courier"/>
              </a:rPr>
              <a:t>(</a:t>
            </a:r>
            <a:r>
              <a:rPr lang="de-DE" dirty="0" err="1" smtClean="0">
                <a:latin typeface="Courier"/>
                <a:cs typeface="Courier"/>
              </a:rPr>
              <a:t>int</a:t>
            </a:r>
            <a:r>
              <a:rPr lang="de-DE" dirty="0" smtClean="0">
                <a:latin typeface="Courier"/>
                <a:cs typeface="Courier"/>
              </a:rPr>
              <a:t>[] </a:t>
            </a:r>
            <a:r>
              <a:rPr lang="de-DE" dirty="0" err="1" smtClean="0">
                <a:latin typeface="Courier"/>
                <a:cs typeface="Courier"/>
              </a:rPr>
              <a:t>numbers</a:t>
            </a:r>
            <a:r>
              <a:rPr lang="de-DE" dirty="0" smtClean="0">
                <a:latin typeface="Courier"/>
                <a:cs typeface="Courier"/>
              </a:rPr>
              <a:t>) {</a:t>
            </a:r>
            <a:br>
              <a:rPr lang="de-DE" dirty="0" smtClean="0">
                <a:latin typeface="Courier"/>
                <a:cs typeface="Courier"/>
              </a:rPr>
            </a:br>
            <a:r>
              <a:rPr lang="de-DE" dirty="0" smtClean="0">
                <a:latin typeface="Courier"/>
                <a:cs typeface="Courier"/>
              </a:rPr>
              <a:t>	...</a:t>
            </a:r>
            <a:br>
              <a:rPr lang="de-DE" dirty="0" smtClean="0">
                <a:latin typeface="Courier"/>
                <a:cs typeface="Courier"/>
              </a:rPr>
            </a:br>
            <a:r>
              <a:rPr lang="de-DE" dirty="0" smtClean="0">
                <a:latin typeface="Courier"/>
                <a:cs typeface="Courier"/>
              </a:rPr>
              <a:t>}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Classes and Objects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Objects </a:t>
            </a:r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real </a:t>
            </a:r>
            <a:r>
              <a:rPr lang="de-DE" dirty="0" err="1" smtClean="0"/>
              <a:t>world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r>
              <a:rPr lang="de-DE" dirty="0" smtClean="0"/>
              <a:t>, </a:t>
            </a: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also a </a:t>
            </a:r>
            <a:r>
              <a:rPr lang="de-DE" dirty="0" err="1" smtClean="0"/>
              <a:t>hierarchy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Classes as extended Data Types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name</a:t>
            </a:r>
            <a:r>
              <a:rPr lang="de-DE" dirty="0" smtClean="0"/>
              <a:t>, an </a:t>
            </a:r>
            <a:r>
              <a:rPr lang="de-DE" dirty="0" err="1" smtClean="0"/>
              <a:t>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tell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b="1" dirty="0" err="1" smtClean="0"/>
              <a:t>new</a:t>
            </a:r>
            <a:r>
              <a:rPr lang="de-DE" b="1" dirty="0" smtClean="0"/>
              <a:t> Person()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Java VM </a:t>
            </a:r>
            <a:r>
              <a:rPr lang="de-DE" dirty="0" err="1" smtClean="0"/>
              <a:t>manages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, so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destruction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needed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7" y="3652574"/>
            <a:ext cx="7064096" cy="85997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095" y="1560689"/>
            <a:ext cx="3138796" cy="1743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More </a:t>
            </a:r>
            <a:r>
              <a:rPr lang="de" dirty="0"/>
              <a:t>Resources for learning	</a:t>
            </a:r>
            <a:endParaRPr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Tools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Find </a:t>
            </a:r>
            <a:r>
              <a:rPr lang="de-DE" dirty="0" err="1" smtClean="0"/>
              <a:t>this</a:t>
            </a:r>
            <a:r>
              <a:rPr lang="de-DE" dirty="0" smtClean="0"/>
              <a:t> on </a:t>
            </a:r>
            <a:r>
              <a:rPr lang="de-DE" dirty="0" err="1" smtClean="0"/>
              <a:t>GitHub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Methods with parameters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take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persons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72" y="3362396"/>
            <a:ext cx="3039118" cy="111761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3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Excurs</a:t>
            </a:r>
            <a:r>
              <a:rPr lang="de-DE" dirty="0" smtClean="0"/>
              <a:t>: </a:t>
            </a:r>
            <a:r>
              <a:rPr lang="de-DE" dirty="0" err="1" smtClean="0"/>
              <a:t>JavaFX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5" y="1463428"/>
            <a:ext cx="6019635" cy="3018132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721" y="1300136"/>
            <a:ext cx="1610135" cy="14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31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3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Excurs</a:t>
            </a:r>
            <a:r>
              <a:rPr lang="de-DE" dirty="0" smtClean="0"/>
              <a:t>: </a:t>
            </a:r>
            <a:r>
              <a:rPr lang="de-DE" dirty="0" err="1" smtClean="0"/>
              <a:t>JavaFX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73" y="1522663"/>
            <a:ext cx="2974077" cy="313930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76" y="1219573"/>
            <a:ext cx="2009913" cy="20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23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4.3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Excurs</a:t>
            </a:r>
            <a:r>
              <a:rPr lang="de-DE" dirty="0" smtClean="0"/>
              <a:t>: Swing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37" y="2616097"/>
            <a:ext cx="4140265" cy="186041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443" y="1534332"/>
            <a:ext cx="2647342" cy="11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48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Setter and Getter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strategy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hide</a:t>
            </a:r>
            <a:r>
              <a:rPr lang="de-DE" dirty="0" smtClean="0"/>
              <a:t> variables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outside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via </a:t>
            </a:r>
            <a:r>
              <a:rPr lang="de-DE" dirty="0" err="1" smtClean="0"/>
              <a:t>getters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setters</a:t>
            </a:r>
            <a:r>
              <a:rPr lang="de-DE" dirty="0" smtClean="0"/>
              <a:t>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E.g. </a:t>
            </a:r>
            <a:r>
              <a:rPr lang="de-DE" dirty="0" err="1" smtClean="0"/>
              <a:t>prohibit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66" y="1647730"/>
            <a:ext cx="2948572" cy="284747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4.5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constructor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constructor</a:t>
            </a:r>
            <a:r>
              <a:rPr lang="de-DE" dirty="0" smtClean="0"/>
              <a:t> </a:t>
            </a:r>
            <a:r>
              <a:rPr lang="de-DE" dirty="0" err="1" smtClean="0"/>
              <a:t>builds</a:t>
            </a:r>
            <a:r>
              <a:rPr lang="de-DE" dirty="0" smtClean="0"/>
              <a:t> a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Here</a:t>
            </a:r>
            <a:r>
              <a:rPr lang="de-DE" dirty="0"/>
              <a:t>,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dirty="0" err="1" smtClean="0">
                <a:latin typeface="Courier"/>
                <a:cs typeface="Courier"/>
              </a:rPr>
              <a:t>new</a:t>
            </a:r>
            <a:r>
              <a:rPr lang="de-DE" dirty="0" smtClean="0">
                <a:latin typeface="Courier"/>
                <a:cs typeface="Courier"/>
              </a:rPr>
              <a:t> Person(„John“);</a:t>
            </a:r>
            <a:br>
              <a:rPr lang="de-DE" dirty="0" smtClean="0">
                <a:latin typeface="Courier"/>
                <a:cs typeface="Courier"/>
              </a:rPr>
            </a:br>
            <a:r>
              <a:rPr lang="de-DE" dirty="0" err="1">
                <a:latin typeface="Courier"/>
                <a:cs typeface="Courier"/>
              </a:rPr>
              <a:t>new</a:t>
            </a:r>
            <a:r>
              <a:rPr lang="de-DE" dirty="0">
                <a:latin typeface="Courier"/>
                <a:cs typeface="Courier"/>
              </a:rPr>
              <a:t> Person(„John</a:t>
            </a:r>
            <a:r>
              <a:rPr lang="de-DE" dirty="0" smtClean="0">
                <a:latin typeface="Courier"/>
                <a:cs typeface="Courier"/>
              </a:rPr>
              <a:t>“, 26)</a:t>
            </a:r>
            <a:r>
              <a:rPr lang="de-DE" dirty="0">
                <a:latin typeface="Courier"/>
                <a:cs typeface="Courier"/>
              </a:rPr>
              <a:t>;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275" y="3339146"/>
            <a:ext cx="3605134" cy="115038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6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Error Handling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Errors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in a </a:t>
            </a:r>
            <a:r>
              <a:rPr lang="de-DE" dirty="0" err="1" smtClean="0"/>
              <a:t>program</a:t>
            </a:r>
            <a:r>
              <a:rPr lang="de-DE" dirty="0" smtClean="0"/>
              <a:t> </a:t>
            </a:r>
            <a:r>
              <a:rPr lang="de-DE" dirty="0" err="1" smtClean="0"/>
              <a:t>stop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Java VM </a:t>
            </a:r>
            <a:r>
              <a:rPr lang="de-DE" dirty="0" err="1" smtClean="0"/>
              <a:t>throws</a:t>
            </a:r>
            <a:r>
              <a:rPr lang="de-DE" dirty="0" smtClean="0"/>
              <a:t> an </a:t>
            </a:r>
            <a:r>
              <a:rPr lang="de-DE" dirty="0" err="1" smtClean="0"/>
              <a:t>Exception</a:t>
            </a:r>
            <a:r>
              <a:rPr lang="de-DE" dirty="0" smtClean="0"/>
              <a:t>.</a:t>
            </a:r>
            <a:br>
              <a:rPr lang="de-DE" dirty="0" smtClean="0"/>
            </a:br>
            <a:r>
              <a:rPr lang="de-DE" dirty="0" err="1" smtClean="0"/>
              <a:t>Luckily</a:t>
            </a:r>
            <a:r>
              <a:rPr lang="de-DE" dirty="0" smtClean="0"/>
              <a:t>,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caught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5455012" y="1568414"/>
            <a:ext cx="287903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/>
              <a:t>t</a:t>
            </a:r>
            <a:r>
              <a:rPr lang="de-DE" dirty="0" err="1" smtClean="0"/>
              <a:t>ry</a:t>
            </a:r>
            <a:r>
              <a:rPr lang="de-DE" dirty="0" smtClean="0"/>
              <a:t>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op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} catch (</a:t>
            </a:r>
            <a:r>
              <a:rPr lang="de-DE" dirty="0" err="1" smtClean="0"/>
              <a:t>Exception</a:t>
            </a:r>
            <a:r>
              <a:rPr lang="de-DE" dirty="0" smtClean="0"/>
              <a:t> </a:t>
            </a:r>
            <a:r>
              <a:rPr lang="de-DE" dirty="0" err="1" smtClean="0"/>
              <a:t>e</a:t>
            </a:r>
            <a:r>
              <a:rPr lang="de-DE" dirty="0" smtClean="0"/>
              <a:t>)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handleException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} </a:t>
            </a:r>
            <a:r>
              <a:rPr lang="de-DE" dirty="0" err="1" smtClean="0"/>
              <a:t>finally</a:t>
            </a:r>
            <a:r>
              <a:rPr lang="de-DE" dirty="0" smtClean="0"/>
              <a:t> {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executeAnyway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}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2" y="2697797"/>
            <a:ext cx="4112906" cy="179341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Cascaded If’s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If‘s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cascaded</a:t>
            </a:r>
            <a:r>
              <a:rPr lang="de-DE" dirty="0" smtClean="0"/>
              <a:t>...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3" y="1978843"/>
            <a:ext cx="3502771" cy="251375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Cascaded If’s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... But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: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68" y="2446305"/>
            <a:ext cx="7080331" cy="15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15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4.</a:t>
            </a:r>
            <a:r>
              <a:rPr lang="de-DE" dirty="0"/>
              <a:t>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Constants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Constant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changed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act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5144740" y="1568414"/>
            <a:ext cx="3189305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E.g. 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PI </a:t>
            </a:r>
            <a:r>
              <a:rPr lang="de-DE" dirty="0"/>
              <a:t>= 3.14;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ADMIN_ROLE </a:t>
            </a:r>
            <a:r>
              <a:rPr lang="de-DE" dirty="0"/>
              <a:t>= „</a:t>
            </a:r>
            <a:r>
              <a:rPr lang="de-DE" dirty="0" err="1"/>
              <a:t>admin</a:t>
            </a:r>
            <a:r>
              <a:rPr lang="de-DE" dirty="0"/>
              <a:t>“</a:t>
            </a:r>
            <a:r>
              <a:rPr lang="de-DE" dirty="0" smtClean="0"/>
              <a:t>;</a:t>
            </a:r>
            <a:br>
              <a:rPr lang="de-DE" dirty="0" smtClean="0"/>
            </a:br>
            <a:r>
              <a:rPr lang="de-DE" dirty="0" smtClean="0"/>
              <a:t>ZA = „South </a:t>
            </a:r>
            <a:r>
              <a:rPr lang="de-DE" dirty="0" err="1" smtClean="0"/>
              <a:t>Africa</a:t>
            </a:r>
            <a:r>
              <a:rPr lang="de-DE" dirty="0" smtClean="0"/>
              <a:t>“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CHESS_SIZE = 8;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LOTTO = 49;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853" y="2923467"/>
            <a:ext cx="3841240" cy="15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Java?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Java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released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Sun Microsystems in 1995. 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/>
              <a:t>are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websites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not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unless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Java </a:t>
            </a:r>
            <a:r>
              <a:rPr lang="de-DE" dirty="0" err="1"/>
              <a:t>installed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. Java </a:t>
            </a:r>
            <a:r>
              <a:rPr lang="de-DE" dirty="0" err="1"/>
              <a:t>is</a:t>
            </a:r>
            <a:r>
              <a:rPr lang="de-DE" dirty="0"/>
              <a:t> fast, </a:t>
            </a:r>
            <a:r>
              <a:rPr lang="de-DE" dirty="0" err="1"/>
              <a:t>secure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reliable</a:t>
            </a:r>
            <a:r>
              <a:rPr lang="de-DE" dirty="0"/>
              <a:t>.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laptops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datacenters</a:t>
            </a:r>
            <a:r>
              <a:rPr lang="de-DE" dirty="0"/>
              <a:t>,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consoles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supercomputers</a:t>
            </a:r>
            <a:r>
              <a:rPr lang="de-DE" dirty="0"/>
              <a:t>,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phones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Internet, Java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everywhere</a:t>
            </a:r>
            <a:r>
              <a:rPr lang="de-DE" dirty="0" smtClean="0"/>
              <a:t>!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90%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Fortune 500 Companies.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Java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platform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err="1" smtClean="0"/>
              <a:t>independent</a:t>
            </a:r>
            <a:r>
              <a:rPr lang="de-DE" dirty="0" smtClean="0"/>
              <a:t>,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failure</a:t>
            </a:r>
            <a:r>
              <a:rPr lang="de-DE" dirty="0" smtClean="0"/>
              <a:t> </a:t>
            </a:r>
            <a:r>
              <a:rPr lang="de-DE" dirty="0" err="1" smtClean="0"/>
              <a:t>safety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.</a:t>
            </a:r>
            <a:endParaRPr lang="de-DE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4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dialog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in practice</a:t>
            </a:r>
            <a:r>
              <a:rPr lang="de-DE" dirty="0"/>
              <a:t>4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30" y="2056678"/>
            <a:ext cx="2941153" cy="236698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5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More on Arrays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1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Modify values in an array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Arrays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manipulated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a </a:t>
            </a:r>
            <a:r>
              <a:rPr lang="de-DE" dirty="0" err="1"/>
              <a:t>field</a:t>
            </a:r>
            <a:endParaRPr lang="de-DE" dirty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/>
              <a:t>bigFive</a:t>
            </a:r>
            <a:r>
              <a:rPr lang="de-DE" dirty="0"/>
              <a:t>[3] = „</a:t>
            </a:r>
            <a:r>
              <a:rPr lang="de-DE" dirty="0" err="1"/>
              <a:t>Scratch</a:t>
            </a:r>
            <a:r>
              <a:rPr lang="de-DE" dirty="0"/>
              <a:t>“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81" y="2915138"/>
            <a:ext cx="5755828" cy="157493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2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Arrays as Parameter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Arrays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passed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parameter</a:t>
            </a:r>
            <a:r>
              <a:rPr lang="de-DE" dirty="0" smtClean="0"/>
              <a:t>. The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matter.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33" y="2773298"/>
            <a:ext cx="5608443" cy="170916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5.3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Multi-dimensional arrays in Java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Arrays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,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a </a:t>
            </a:r>
            <a:r>
              <a:rPr lang="de-DE" dirty="0" err="1" smtClean="0"/>
              <a:t>chess</a:t>
            </a:r>
            <a:r>
              <a:rPr lang="de-DE" dirty="0" smtClean="0"/>
              <a:t> </a:t>
            </a:r>
            <a:r>
              <a:rPr lang="de-DE" dirty="0" err="1" smtClean="0"/>
              <a:t>board</a:t>
            </a:r>
            <a:r>
              <a:rPr lang="de-DE" dirty="0" smtClean="0"/>
              <a:t>...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7" y="2521005"/>
            <a:ext cx="6257750" cy="197882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4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The Math class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shipped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Java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brings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6" y="3144325"/>
            <a:ext cx="3942357" cy="13454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5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The </a:t>
            </a:r>
            <a:r>
              <a:rPr lang="de" dirty="0" smtClean="0"/>
              <a:t>Random </a:t>
            </a:r>
            <a:r>
              <a:rPr lang="de" dirty="0"/>
              <a:t>generator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numbers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Got</a:t>
            </a:r>
            <a:r>
              <a:rPr lang="de-DE" dirty="0" smtClean="0"/>
              <a:t> an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a </a:t>
            </a:r>
            <a:r>
              <a:rPr lang="de-DE" dirty="0" err="1" smtClean="0"/>
              <a:t>lotto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?</a:t>
            </a:r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32" y="2626775"/>
            <a:ext cx="3897050" cy="186648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6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Static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Static</a:t>
            </a:r>
            <a:r>
              <a:rPr lang="de-DE" dirty="0" smtClean="0"/>
              <a:t> variables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 do not </a:t>
            </a:r>
            <a:r>
              <a:rPr lang="de-DE" dirty="0" err="1" smtClean="0"/>
              <a:t>depend</a:t>
            </a:r>
            <a:r>
              <a:rPr lang="de-DE" dirty="0" smtClean="0"/>
              <a:t> on an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instance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Even </a:t>
            </a:r>
            <a:r>
              <a:rPr lang="de-DE" dirty="0" err="1" smtClean="0"/>
              <a:t>more</a:t>
            </a:r>
            <a:r>
              <a:rPr lang="de-DE" dirty="0" smtClean="0"/>
              <a:t>,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...</a:t>
            </a:r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94" y="3431044"/>
            <a:ext cx="4579824" cy="10645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Private, Public, Protected: Access restrictions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Variables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different </a:t>
            </a:r>
            <a:r>
              <a:rPr lang="de-DE" dirty="0" err="1" smtClean="0"/>
              <a:t>visibilities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p</a:t>
            </a:r>
            <a:r>
              <a:rPr lang="de-DE" dirty="0" smtClean="0"/>
              <a:t>rivate: </a:t>
            </a:r>
            <a:r>
              <a:rPr lang="de-DE" dirty="0" err="1" smtClean="0"/>
              <a:t>hidden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outside</a:t>
            </a:r>
            <a:br>
              <a:rPr lang="de-DE" dirty="0" smtClean="0"/>
            </a:br>
            <a:r>
              <a:rPr lang="de-DE" dirty="0" err="1" smtClean="0"/>
              <a:t>public</a:t>
            </a:r>
            <a:r>
              <a:rPr lang="de-DE" dirty="0" smtClean="0"/>
              <a:t>: </a:t>
            </a:r>
            <a:r>
              <a:rPr lang="de-DE" dirty="0" err="1" smtClean="0"/>
              <a:t>completely</a:t>
            </a:r>
            <a:r>
              <a:rPr lang="de-DE" dirty="0" smtClean="0"/>
              <a:t> </a:t>
            </a:r>
            <a:r>
              <a:rPr lang="de-DE" dirty="0" err="1" smtClean="0"/>
              <a:t>visible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protected</a:t>
            </a:r>
            <a:r>
              <a:rPr lang="de-DE" dirty="0" smtClean="0"/>
              <a:t>: </a:t>
            </a:r>
            <a:r>
              <a:rPr lang="de-DE" dirty="0" err="1" smtClean="0"/>
              <a:t>visible</a:t>
            </a:r>
            <a:r>
              <a:rPr lang="de-DE" dirty="0" smtClean="0"/>
              <a:t> in </a:t>
            </a:r>
            <a:r>
              <a:rPr lang="de-DE" dirty="0" err="1" smtClean="0"/>
              <a:t>hierarchy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default</a:t>
            </a:r>
            <a:r>
              <a:rPr lang="de-DE" dirty="0" smtClean="0"/>
              <a:t>: </a:t>
            </a:r>
            <a:r>
              <a:rPr lang="de-DE" dirty="0" err="1" smtClean="0"/>
              <a:t>visble</a:t>
            </a:r>
            <a:r>
              <a:rPr lang="de-DE" dirty="0" smtClean="0"/>
              <a:t> in </a:t>
            </a:r>
            <a:r>
              <a:rPr lang="de-DE" dirty="0" err="1" smtClean="0"/>
              <a:t>package</a:t>
            </a:r>
            <a:endParaRPr lang="de-DE" dirty="0" smtClean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97" y="2674032"/>
            <a:ext cx="4633531" cy="179987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5.</a:t>
            </a:r>
            <a:r>
              <a:rPr lang="de-DE" dirty="0"/>
              <a:t>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Parameter Lists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ellipses</a:t>
            </a:r>
            <a:r>
              <a:rPr lang="de-DE" dirty="0" smtClean="0"/>
              <a:t> </a:t>
            </a:r>
            <a:r>
              <a:rPr lang="de-DE" dirty="0" err="1" smtClean="0"/>
              <a:t>operator</a:t>
            </a:r>
            <a:r>
              <a:rPr lang="de-DE" dirty="0" smtClean="0"/>
              <a:t> </a:t>
            </a:r>
            <a:r>
              <a:rPr lang="de-DE" dirty="0" err="1" smtClean="0"/>
              <a:t>defined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type,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set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Aft>
                <a:spcPts val="1600"/>
              </a:spcAft>
              <a:buNone/>
            </a:pPr>
            <a:r>
              <a:rPr lang="de-DE" dirty="0"/>
              <a:t>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 smtClean="0"/>
              <a:t>declaration</a:t>
            </a:r>
            <a:r>
              <a:rPr lang="de-DE" dirty="0" smtClean="0"/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Internally</a:t>
            </a:r>
            <a:r>
              <a:rPr lang="de-DE" dirty="0" smtClean="0"/>
              <a:t> </a:t>
            </a:r>
            <a:r>
              <a:rPr lang="de-DE" dirty="0" err="1" smtClean="0"/>
              <a:t>handled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6" y="2868842"/>
            <a:ext cx="5556032" cy="16218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Java?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de-DE" sz="1100" b="1" dirty="0"/>
              <a:t>Java </a:t>
            </a:r>
            <a:r>
              <a:rPr lang="de-DE" sz="1100" b="1" dirty="0" err="1"/>
              <a:t>is</a:t>
            </a:r>
            <a:r>
              <a:rPr lang="de-DE" sz="1100" b="1" dirty="0"/>
              <a:t> </a:t>
            </a:r>
            <a:r>
              <a:rPr lang="de-DE" sz="1100" b="1" dirty="0" err="1"/>
              <a:t>platform</a:t>
            </a:r>
            <a:r>
              <a:rPr lang="de-DE" sz="1100" b="1" dirty="0"/>
              <a:t> </a:t>
            </a:r>
            <a:r>
              <a:rPr lang="mr-IN" sz="1100" b="1" dirty="0"/>
              <a:t>–</a:t>
            </a:r>
            <a:r>
              <a:rPr lang="de-DE" sz="1100" b="1" dirty="0" err="1" smtClean="0"/>
              <a:t>independent</a:t>
            </a:r>
            <a:r>
              <a:rPr lang="de-DE" sz="1100" b="1" dirty="0" smtClean="0"/>
              <a:t> ...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sz="1100" dirty="0" smtClean="0"/>
              <a:t>Java </a:t>
            </a:r>
            <a:r>
              <a:rPr lang="de-DE" sz="1100" dirty="0" err="1" smtClean="0"/>
              <a:t>is</a:t>
            </a:r>
            <a:r>
              <a:rPr lang="de-DE" sz="1100" dirty="0" smtClean="0"/>
              <a:t> a </a:t>
            </a:r>
            <a:r>
              <a:rPr lang="de-DE" sz="1100" dirty="0" err="1" smtClean="0"/>
              <a:t>true</a:t>
            </a:r>
            <a:r>
              <a:rPr lang="de-DE" sz="1100" dirty="0" smtClean="0"/>
              <a:t> </a:t>
            </a:r>
            <a:r>
              <a:rPr lang="de-DE" sz="1100" dirty="0" err="1" smtClean="0"/>
              <a:t>programming</a:t>
            </a:r>
            <a:r>
              <a:rPr lang="de-DE" sz="1100" dirty="0" smtClean="0"/>
              <a:t> </a:t>
            </a:r>
            <a:r>
              <a:rPr lang="de-DE" sz="1100" dirty="0" err="1" smtClean="0"/>
              <a:t>language</a:t>
            </a:r>
            <a:r>
              <a:rPr lang="de-DE" sz="1100" dirty="0" smtClean="0"/>
              <a:t>, </a:t>
            </a:r>
            <a:r>
              <a:rPr lang="de-DE" sz="1100" dirty="0" err="1" smtClean="0"/>
              <a:t>that</a:t>
            </a:r>
            <a:r>
              <a:rPr lang="de-DE" sz="1100" dirty="0" smtClean="0"/>
              <a:t> </a:t>
            </a:r>
            <a:r>
              <a:rPr lang="de-DE" sz="1100" dirty="0" err="1" smtClean="0"/>
              <a:t>means</a:t>
            </a:r>
            <a:r>
              <a:rPr lang="de-DE" sz="1100" dirty="0" smtClean="0"/>
              <a:t> </a:t>
            </a:r>
            <a:r>
              <a:rPr lang="de-DE" sz="1100" dirty="0" err="1" smtClean="0"/>
              <a:t>it</a:t>
            </a:r>
            <a:r>
              <a:rPr lang="de-DE" sz="1100" dirty="0" smtClean="0"/>
              <a:t> </a:t>
            </a:r>
            <a:r>
              <a:rPr lang="de-DE" sz="1100" dirty="0" err="1" smtClean="0"/>
              <a:t>is</a:t>
            </a:r>
            <a:r>
              <a:rPr lang="de-DE" sz="1100" dirty="0" smtClean="0"/>
              <a:t> </a:t>
            </a:r>
            <a:r>
              <a:rPr lang="de-DE" sz="1100" dirty="0" err="1" smtClean="0"/>
              <a:t>compiled</a:t>
            </a:r>
            <a:r>
              <a:rPr lang="de-DE" sz="1100" dirty="0" smtClean="0"/>
              <a:t> </a:t>
            </a:r>
            <a:r>
              <a:rPr lang="de-DE" sz="1100" dirty="0" err="1" smtClean="0"/>
              <a:t>into</a:t>
            </a:r>
            <a:r>
              <a:rPr lang="de-DE" sz="1100" dirty="0" smtClean="0"/>
              <a:t> </a:t>
            </a:r>
            <a:r>
              <a:rPr lang="de-DE" sz="1100" dirty="0" err="1" smtClean="0"/>
              <a:t>bytecode</a:t>
            </a:r>
            <a:r>
              <a:rPr lang="de-DE" sz="1100" dirty="0" smtClean="0"/>
              <a:t> </a:t>
            </a:r>
            <a:r>
              <a:rPr lang="de-DE" sz="1100" dirty="0" err="1" smtClean="0"/>
              <a:t>before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r>
              <a:rPr lang="de-DE" sz="1100" dirty="0" smtClean="0"/>
              <a:t> </a:t>
            </a:r>
            <a:r>
              <a:rPr lang="de-DE" sz="1100" dirty="0" err="1" smtClean="0"/>
              <a:t>can</a:t>
            </a:r>
            <a:r>
              <a:rPr lang="de-DE" sz="1100" dirty="0" smtClean="0"/>
              <a:t> </a:t>
            </a:r>
            <a:r>
              <a:rPr lang="de-DE" sz="1100" dirty="0" err="1" smtClean="0"/>
              <a:t>run</a:t>
            </a:r>
            <a:r>
              <a:rPr lang="de-DE" sz="1100" dirty="0" smtClean="0"/>
              <a:t> </a:t>
            </a:r>
            <a:r>
              <a:rPr lang="de-DE" sz="1100" dirty="0" err="1" smtClean="0"/>
              <a:t>it</a:t>
            </a:r>
            <a:r>
              <a:rPr lang="de-DE" sz="1100" dirty="0" smtClean="0"/>
              <a:t> (JavaScript </a:t>
            </a:r>
            <a:r>
              <a:rPr lang="de-DE" sz="1100" dirty="0" err="1" smtClean="0"/>
              <a:t>is</a:t>
            </a:r>
            <a:r>
              <a:rPr lang="de-DE" sz="1100" dirty="0" smtClean="0"/>
              <a:t> a </a:t>
            </a:r>
            <a:r>
              <a:rPr lang="de-DE" sz="1100" dirty="0" err="1" smtClean="0"/>
              <a:t>completely</a:t>
            </a:r>
            <a:r>
              <a:rPr lang="de-DE" sz="1100" dirty="0" smtClean="0"/>
              <a:t> different </a:t>
            </a:r>
            <a:r>
              <a:rPr lang="de-DE" sz="1100" dirty="0" err="1" smtClean="0"/>
              <a:t>thing</a:t>
            </a:r>
            <a:r>
              <a:rPr lang="de-DE" sz="1100" dirty="0" smtClean="0"/>
              <a:t>: </a:t>
            </a:r>
            <a:r>
              <a:rPr lang="de-DE" sz="1100" dirty="0" err="1" smtClean="0"/>
              <a:t>it</a:t>
            </a:r>
            <a:r>
              <a:rPr lang="de-DE" sz="1100" dirty="0" smtClean="0"/>
              <a:t> </a:t>
            </a:r>
            <a:r>
              <a:rPr lang="de-DE" sz="1100" dirty="0" err="1" smtClean="0"/>
              <a:t>runs</a:t>
            </a:r>
            <a:r>
              <a:rPr lang="de-DE" sz="1100" dirty="0" smtClean="0"/>
              <a:t> in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browser</a:t>
            </a:r>
            <a:r>
              <a:rPr lang="de-DE" sz="1100" dirty="0" smtClean="0"/>
              <a:t> </a:t>
            </a:r>
            <a:r>
              <a:rPr lang="de-DE" sz="1100" dirty="0" err="1" smtClean="0"/>
              <a:t>and</a:t>
            </a:r>
            <a:r>
              <a:rPr lang="de-DE" sz="1100" dirty="0" smtClean="0"/>
              <a:t> </a:t>
            </a:r>
            <a:r>
              <a:rPr lang="de-DE" sz="1100" dirty="0" err="1" smtClean="0"/>
              <a:t>is</a:t>
            </a:r>
            <a:r>
              <a:rPr lang="de-DE" sz="1100" dirty="0" smtClean="0"/>
              <a:t> </a:t>
            </a:r>
            <a:r>
              <a:rPr lang="de-DE" sz="1100" dirty="0" err="1" smtClean="0"/>
              <a:t>interpreted</a:t>
            </a:r>
            <a:r>
              <a:rPr lang="de-DE" sz="1100" dirty="0" smtClean="0"/>
              <a:t> </a:t>
            </a:r>
            <a:r>
              <a:rPr lang="de-DE" sz="1100" dirty="0" err="1" smtClean="0"/>
              <a:t>during</a:t>
            </a:r>
            <a:r>
              <a:rPr lang="de-DE" sz="1100" dirty="0" smtClean="0"/>
              <a:t> </a:t>
            </a:r>
            <a:r>
              <a:rPr lang="de-DE" sz="1100" dirty="0" err="1" smtClean="0"/>
              <a:t>runtime</a:t>
            </a:r>
            <a:r>
              <a:rPr lang="de-DE" sz="1100" dirty="0" smtClean="0"/>
              <a:t> </a:t>
            </a:r>
            <a:r>
              <a:rPr lang="mr-IN" sz="1100" dirty="0" smtClean="0"/>
              <a:t>–</a:t>
            </a:r>
            <a:r>
              <a:rPr lang="de-DE" sz="1100" dirty="0" smtClean="0"/>
              <a:t> </a:t>
            </a:r>
            <a:r>
              <a:rPr lang="de-DE" sz="1100" dirty="0" err="1" smtClean="0"/>
              <a:t>interpreted</a:t>
            </a:r>
            <a:r>
              <a:rPr lang="de-DE" sz="1100" dirty="0" smtClean="0"/>
              <a:t> </a:t>
            </a:r>
            <a:r>
              <a:rPr lang="de-DE" sz="1100" dirty="0" err="1" smtClean="0"/>
              <a:t>languages</a:t>
            </a:r>
            <a:r>
              <a:rPr lang="de-DE" sz="1100" dirty="0" smtClean="0"/>
              <a:t> </a:t>
            </a:r>
            <a:r>
              <a:rPr lang="de-DE" sz="1100" dirty="0" err="1" smtClean="0"/>
              <a:t>are</a:t>
            </a:r>
            <a:r>
              <a:rPr lang="de-DE" sz="1100" dirty="0" smtClean="0"/>
              <a:t> </a:t>
            </a:r>
            <a:r>
              <a:rPr lang="de-DE" sz="1100" dirty="0" err="1" smtClean="0"/>
              <a:t>slower</a:t>
            </a:r>
            <a:r>
              <a:rPr lang="de-DE" sz="1100" dirty="0" smtClean="0"/>
              <a:t>). Java </a:t>
            </a:r>
            <a:r>
              <a:rPr lang="de-DE" sz="1100" dirty="0" err="1" smtClean="0"/>
              <a:t>runs</a:t>
            </a:r>
            <a:r>
              <a:rPr lang="de-DE" sz="1100" dirty="0" smtClean="0"/>
              <a:t> on a Virtual </a:t>
            </a:r>
            <a:r>
              <a:rPr lang="de-DE" sz="1100" dirty="0" err="1" smtClean="0"/>
              <a:t>Machine</a:t>
            </a:r>
            <a:r>
              <a:rPr lang="de-DE" sz="1100" dirty="0" smtClean="0"/>
              <a:t>, </a:t>
            </a:r>
            <a:r>
              <a:rPr lang="de-DE" sz="1100" dirty="0" err="1" smtClean="0"/>
              <a:t>that</a:t>
            </a:r>
            <a:r>
              <a:rPr lang="de-DE" sz="1100" dirty="0" smtClean="0"/>
              <a:t> </a:t>
            </a:r>
            <a:r>
              <a:rPr lang="de-DE" sz="1100" dirty="0" err="1" smtClean="0"/>
              <a:t>provides</a:t>
            </a:r>
            <a:r>
              <a:rPr lang="de-DE" sz="1100" dirty="0" smtClean="0"/>
              <a:t> an </a:t>
            </a:r>
            <a:r>
              <a:rPr lang="de-DE" sz="1100" dirty="0" err="1" smtClean="0"/>
              <a:t>adapter</a:t>
            </a:r>
            <a:r>
              <a:rPr lang="de-DE" sz="1100" dirty="0" smtClean="0"/>
              <a:t> </a:t>
            </a:r>
            <a:r>
              <a:rPr lang="de-DE" sz="1100" dirty="0" err="1" smtClean="0"/>
              <a:t>to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operating</a:t>
            </a:r>
            <a:r>
              <a:rPr lang="de-DE" sz="1100" dirty="0" smtClean="0"/>
              <a:t> </a:t>
            </a:r>
            <a:r>
              <a:rPr lang="de-DE" sz="1100" dirty="0" err="1" smtClean="0"/>
              <a:t>system</a:t>
            </a:r>
            <a:r>
              <a:rPr lang="de-DE" sz="1100" dirty="0" smtClean="0"/>
              <a:t>. 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sz="1100" b="1" dirty="0" smtClean="0"/>
              <a:t>... </a:t>
            </a:r>
            <a:r>
              <a:rPr lang="de-DE" sz="1100" b="1" dirty="0" err="1" smtClean="0"/>
              <a:t>has</a:t>
            </a:r>
            <a:r>
              <a:rPr lang="de-DE" sz="1100" b="1" dirty="0" smtClean="0"/>
              <a:t> </a:t>
            </a:r>
            <a:r>
              <a:rPr lang="de-DE" sz="1100" b="1" dirty="0"/>
              <a:t>a </a:t>
            </a:r>
            <a:r>
              <a:rPr lang="de-DE" sz="1100" b="1" dirty="0" err="1"/>
              <a:t>good</a:t>
            </a:r>
            <a:r>
              <a:rPr lang="de-DE" sz="1100" b="1" dirty="0"/>
              <a:t> </a:t>
            </a:r>
            <a:r>
              <a:rPr lang="de-DE" sz="1100" b="1" dirty="0" err="1"/>
              <a:t>failure</a:t>
            </a:r>
            <a:r>
              <a:rPr lang="de-DE" sz="1100" b="1" dirty="0"/>
              <a:t> </a:t>
            </a:r>
            <a:r>
              <a:rPr lang="de-DE" sz="1100" b="1" dirty="0" err="1"/>
              <a:t>safety</a:t>
            </a:r>
            <a:r>
              <a:rPr lang="de-DE" sz="1100" dirty="0"/>
              <a:t> </a:t>
            </a:r>
            <a:r>
              <a:rPr lang="de-DE" sz="1100" dirty="0" smtClean="0"/>
              <a:t>...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de-DE" sz="1100" dirty="0" err="1" smtClean="0"/>
              <a:t>You</a:t>
            </a:r>
            <a:r>
              <a:rPr lang="de-DE" sz="1100" dirty="0" smtClean="0"/>
              <a:t> </a:t>
            </a:r>
            <a:r>
              <a:rPr lang="de-DE" sz="1100" dirty="0" err="1" smtClean="0"/>
              <a:t>won‘t</a:t>
            </a:r>
            <a:r>
              <a:rPr lang="de-DE" sz="1100" dirty="0" smtClean="0"/>
              <a:t> </a:t>
            </a:r>
            <a:r>
              <a:rPr lang="de-DE" sz="1100" dirty="0" err="1" smtClean="0"/>
              <a:t>get</a:t>
            </a:r>
            <a:r>
              <a:rPr lang="de-DE" sz="1100" dirty="0" smtClean="0"/>
              <a:t> a </a:t>
            </a:r>
            <a:r>
              <a:rPr lang="de-DE" sz="1100" dirty="0" err="1" smtClean="0"/>
              <a:t>segmentation</a:t>
            </a:r>
            <a:r>
              <a:rPr lang="de-DE" sz="1100" dirty="0" smtClean="0"/>
              <a:t> fault, but an </a:t>
            </a:r>
            <a:r>
              <a:rPr lang="de-DE" sz="1100" dirty="0" err="1" smtClean="0"/>
              <a:t>exception</a:t>
            </a:r>
            <a:r>
              <a:rPr lang="de-DE" sz="1100" dirty="0" smtClean="0"/>
              <a:t> </a:t>
            </a:r>
            <a:r>
              <a:rPr lang="de-DE" sz="1100" dirty="0" err="1" smtClean="0"/>
              <a:t>that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r>
              <a:rPr lang="de-DE" sz="1100" dirty="0" smtClean="0"/>
              <a:t> </a:t>
            </a:r>
            <a:r>
              <a:rPr lang="de-DE" sz="1100" dirty="0" err="1" smtClean="0"/>
              <a:t>can</a:t>
            </a:r>
            <a:r>
              <a:rPr lang="de-DE" sz="1100" dirty="0" smtClean="0"/>
              <a:t> catch </a:t>
            </a:r>
            <a:r>
              <a:rPr lang="de-DE" sz="1100" dirty="0" err="1" smtClean="0"/>
              <a:t>and</a:t>
            </a:r>
            <a:r>
              <a:rPr lang="de-DE" sz="1100" dirty="0" smtClean="0"/>
              <a:t> handle. Also </a:t>
            </a:r>
            <a:r>
              <a:rPr lang="de-DE" sz="1100" dirty="0" err="1" smtClean="0"/>
              <a:t>the</a:t>
            </a:r>
            <a:r>
              <a:rPr lang="de-DE" sz="1100" dirty="0"/>
              <a:t> </a:t>
            </a:r>
            <a:r>
              <a:rPr lang="de-DE" sz="1100" dirty="0" smtClean="0"/>
              <a:t>Java VM </a:t>
            </a:r>
            <a:r>
              <a:rPr lang="de-DE" sz="1100" dirty="0" err="1" smtClean="0"/>
              <a:t>does</a:t>
            </a:r>
            <a:r>
              <a:rPr lang="de-DE" sz="1100" dirty="0" smtClean="0"/>
              <a:t> all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memory</a:t>
            </a:r>
            <a:r>
              <a:rPr lang="de-DE" sz="1100" dirty="0" smtClean="0"/>
              <a:t> </a:t>
            </a:r>
            <a:r>
              <a:rPr lang="de-DE" sz="1100" dirty="0" err="1" smtClean="0"/>
              <a:t>management</a:t>
            </a:r>
            <a:r>
              <a:rPr lang="de-DE" sz="1100" dirty="0" smtClean="0"/>
              <a:t>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r>
              <a:rPr lang="de-DE" sz="1100" dirty="0" smtClean="0"/>
              <a:t>. A </a:t>
            </a:r>
            <a:r>
              <a:rPr lang="de-DE" sz="1100" dirty="0" err="1" smtClean="0"/>
              <a:t>module</a:t>
            </a:r>
            <a:r>
              <a:rPr lang="de-DE" sz="1100" dirty="0" smtClean="0"/>
              <a:t> </a:t>
            </a:r>
            <a:r>
              <a:rPr lang="de-DE" sz="1100" dirty="0" err="1" smtClean="0"/>
              <a:t>called</a:t>
            </a:r>
            <a:r>
              <a:rPr lang="de-DE" sz="1100" dirty="0" smtClean="0"/>
              <a:t> </a:t>
            </a:r>
            <a:r>
              <a:rPr lang="de-DE" sz="1100" dirty="0" err="1" smtClean="0"/>
              <a:t>garbage</a:t>
            </a:r>
            <a:r>
              <a:rPr lang="de-DE" sz="1100" dirty="0" smtClean="0"/>
              <a:t> </a:t>
            </a:r>
            <a:r>
              <a:rPr lang="de-DE" sz="1100" dirty="0" err="1" smtClean="0"/>
              <a:t>collector</a:t>
            </a:r>
            <a:r>
              <a:rPr lang="de-DE" sz="1100" dirty="0" smtClean="0"/>
              <a:t> </a:t>
            </a:r>
            <a:r>
              <a:rPr lang="de-DE" sz="1100" dirty="0" err="1" smtClean="0"/>
              <a:t>cleans</a:t>
            </a:r>
            <a:r>
              <a:rPr lang="de-DE" sz="1100" dirty="0" smtClean="0"/>
              <a:t> </a:t>
            </a:r>
            <a:r>
              <a:rPr lang="de-DE" sz="1100" dirty="0" err="1" smtClean="0"/>
              <a:t>up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</a:t>
            </a:r>
            <a:r>
              <a:rPr lang="de-DE" sz="1100" dirty="0" err="1" smtClean="0"/>
              <a:t>memory</a:t>
            </a:r>
            <a:r>
              <a:rPr lang="de-DE" sz="1100" dirty="0" smtClean="0"/>
              <a:t>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you</a:t>
            </a:r>
            <a:endParaRPr lang="de-DE" sz="1100" dirty="0"/>
          </a:p>
          <a:p>
            <a:pPr marL="0" indent="0">
              <a:spcAft>
                <a:spcPts val="1600"/>
              </a:spcAft>
              <a:buNone/>
            </a:pPr>
            <a:r>
              <a:rPr lang="de-DE" sz="1100" b="1" dirty="0" smtClean="0"/>
              <a:t>... </a:t>
            </a:r>
            <a:r>
              <a:rPr lang="de-DE" sz="1100" b="1" dirty="0" err="1" smtClean="0"/>
              <a:t>and</a:t>
            </a:r>
            <a:r>
              <a:rPr lang="de-DE" sz="1100" b="1" dirty="0" smtClean="0"/>
              <a:t> </a:t>
            </a:r>
            <a:r>
              <a:rPr lang="de-DE" sz="1100" b="1" dirty="0" err="1"/>
              <a:t>is</a:t>
            </a:r>
            <a:r>
              <a:rPr lang="de-DE" sz="1100" b="1" dirty="0"/>
              <a:t> easy </a:t>
            </a:r>
            <a:r>
              <a:rPr lang="de-DE" sz="1100" b="1" dirty="0" err="1"/>
              <a:t>to</a:t>
            </a:r>
            <a:r>
              <a:rPr lang="de-DE" sz="1100" b="1" dirty="0"/>
              <a:t> </a:t>
            </a:r>
            <a:r>
              <a:rPr lang="de-DE" sz="1100" b="1" dirty="0" err="1"/>
              <a:t>learn</a:t>
            </a:r>
            <a:r>
              <a:rPr lang="de-DE" sz="1100" b="1" dirty="0"/>
              <a:t>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sz="1100" dirty="0" smtClean="0"/>
              <a:t>So </a:t>
            </a:r>
            <a:r>
              <a:rPr lang="de-DE" sz="1100" dirty="0" err="1" smtClean="0"/>
              <a:t>why</a:t>
            </a:r>
            <a:r>
              <a:rPr lang="de-DE" sz="1100" dirty="0" smtClean="0"/>
              <a:t> not </a:t>
            </a:r>
            <a:r>
              <a:rPr lang="de-DE" sz="1100" dirty="0" err="1" smtClean="0"/>
              <a:t>start</a:t>
            </a:r>
            <a:r>
              <a:rPr lang="de-DE" sz="1100" dirty="0" smtClean="0"/>
              <a:t> </a:t>
            </a:r>
            <a:r>
              <a:rPr lang="de-DE" sz="1100" dirty="0" err="1" smtClean="0"/>
              <a:t>today</a:t>
            </a:r>
            <a:r>
              <a:rPr lang="de-DE" sz="1100" dirty="0" smtClean="0"/>
              <a:t>? Java </a:t>
            </a:r>
            <a:r>
              <a:rPr lang="de-DE" sz="1100" dirty="0" err="1" smtClean="0"/>
              <a:t>and</a:t>
            </a:r>
            <a:r>
              <a:rPr lang="de-DE" sz="1100" dirty="0" smtClean="0"/>
              <a:t> </a:t>
            </a:r>
            <a:r>
              <a:rPr lang="de-DE" sz="1100" dirty="0" err="1" smtClean="0"/>
              <a:t>the</a:t>
            </a:r>
            <a:r>
              <a:rPr lang="de-DE" sz="1100" dirty="0" smtClean="0"/>
              <a:t> IDE </a:t>
            </a:r>
            <a:r>
              <a:rPr lang="de-DE" sz="1100" dirty="0" err="1" smtClean="0"/>
              <a:t>Eclipse</a:t>
            </a:r>
            <a:r>
              <a:rPr lang="de-DE" sz="1100" dirty="0" smtClean="0"/>
              <a:t> </a:t>
            </a:r>
            <a:r>
              <a:rPr lang="de-DE" sz="1100" dirty="0" err="1" smtClean="0"/>
              <a:t>can</a:t>
            </a:r>
            <a:r>
              <a:rPr lang="de-DE" sz="1100" dirty="0" smtClean="0"/>
              <a:t> </a:t>
            </a:r>
            <a:r>
              <a:rPr lang="de-DE" sz="1100" dirty="0" err="1" smtClean="0"/>
              <a:t>be</a:t>
            </a:r>
            <a:r>
              <a:rPr lang="de-DE" sz="1100" dirty="0" smtClean="0"/>
              <a:t> </a:t>
            </a:r>
            <a:r>
              <a:rPr lang="de-DE" sz="1100" dirty="0" err="1" smtClean="0"/>
              <a:t>downloaded</a:t>
            </a:r>
            <a:r>
              <a:rPr lang="de-DE" sz="1100" dirty="0" smtClean="0"/>
              <a:t>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free</a:t>
            </a:r>
            <a:r>
              <a:rPr lang="de-DE" sz="1100" dirty="0" smtClean="0"/>
              <a:t>! </a:t>
            </a:r>
            <a:endParaRPr lang="de-DE" sz="1100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937399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Practice 5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Ball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p</a:t>
            </a:r>
            <a:r>
              <a:rPr lang="de-DE" dirty="0" err="1" smtClean="0"/>
              <a:t>reps</a:t>
            </a:r>
            <a:r>
              <a:rPr lang="de-DE" dirty="0" smtClean="0"/>
              <a:t>: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shall</a:t>
            </a:r>
            <a:r>
              <a:rPr lang="de-DE" dirty="0" smtClean="0"/>
              <a:t> </a:t>
            </a:r>
            <a:r>
              <a:rPr lang="de-DE" dirty="0" err="1" smtClean="0"/>
              <a:t>become</a:t>
            </a:r>
            <a:r>
              <a:rPr lang="de-DE" dirty="0" smtClean="0"/>
              <a:t> a </a:t>
            </a:r>
            <a:r>
              <a:rPr lang="de-DE" dirty="0" err="1" smtClean="0"/>
              <a:t>game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r>
              <a:rPr lang="de-DE" dirty="0" smtClean="0"/>
              <a:t>: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smtClean="0"/>
              <a:t>The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sees</a:t>
            </a:r>
            <a:r>
              <a:rPr lang="de-DE" dirty="0" smtClean="0"/>
              <a:t> 9 </a:t>
            </a:r>
            <a:r>
              <a:rPr lang="de-DE" dirty="0" err="1" smtClean="0"/>
              <a:t>balls</a:t>
            </a:r>
            <a:r>
              <a:rPr lang="de-DE" dirty="0" smtClean="0"/>
              <a:t>/ </a:t>
            </a:r>
            <a:r>
              <a:rPr lang="de-DE" dirty="0" err="1" smtClean="0"/>
              <a:t>circles</a:t>
            </a:r>
            <a:r>
              <a:rPr lang="de-DE" dirty="0" smtClean="0"/>
              <a:t>. </a:t>
            </a:r>
            <a:r>
              <a:rPr lang="de-DE" dirty="0" err="1" smtClean="0"/>
              <a:t>Use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r>
              <a:rPr lang="de-DE" dirty="0" smtClean="0"/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constants</a:t>
            </a:r>
            <a:r>
              <a:rPr lang="de-DE" dirty="0" smtClean="0"/>
              <a:t> SMALL_WEIGHT = 2 </a:t>
            </a:r>
            <a:r>
              <a:rPr lang="de-DE" dirty="0" err="1" smtClean="0"/>
              <a:t>and</a:t>
            </a:r>
            <a:r>
              <a:rPr lang="de-DE" dirty="0" smtClean="0"/>
              <a:t> HEAVY_WEIGHT = 3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de-DE" dirty="0" smtClean="0"/>
              <a:t>Write a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randomly</a:t>
            </a:r>
            <a:r>
              <a:rPr lang="de-DE" dirty="0" smtClean="0"/>
              <a:t> </a:t>
            </a:r>
            <a:r>
              <a:rPr lang="de-DE" dirty="0" err="1" smtClean="0"/>
              <a:t>selects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ball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makes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de-DE" dirty="0"/>
              <a:t>Write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 smtClean="0"/>
              <a:t>finds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 ball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rints</a:t>
            </a:r>
            <a:r>
              <a:rPr lang="de-DE" dirty="0" smtClean="0"/>
              <a:t>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id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console</a:t>
            </a:r>
            <a:r>
              <a:rPr lang="de-DE" dirty="0" smtClean="0"/>
              <a:t>.</a:t>
            </a:r>
            <a:endParaRPr lang="de-DE" dirty="0"/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lang="de-DE" dirty="0" smtClean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de-DE"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81" y="1224661"/>
            <a:ext cx="24257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6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Inheritance and Polymorphism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6.1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Inheritance with extends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 all variables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methods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protected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public</a:t>
            </a:r>
            <a:r>
              <a:rPr lang="de-DE" dirty="0" smtClean="0"/>
              <a:t> variables/ </a:t>
            </a:r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redefined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Here</a:t>
            </a:r>
            <a:r>
              <a:rPr lang="de-DE" dirty="0" smtClean="0"/>
              <a:t>, a Developer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person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94" y="3906526"/>
            <a:ext cx="5382843" cy="58648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6.2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Polymorphism</a:t>
            </a: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</a:t>
            </a:r>
            <a:r>
              <a:rPr lang="de-DE" dirty="0" err="1" smtClean="0"/>
              <a:t>sumUpAge</a:t>
            </a:r>
            <a:r>
              <a:rPr lang="de-DE" dirty="0" smtClean="0"/>
              <a:t>() </a:t>
            </a:r>
            <a:r>
              <a:rPr lang="de-DE" dirty="0" err="1" smtClean="0"/>
              <a:t>method</a:t>
            </a:r>
            <a:r>
              <a:rPr lang="de-DE" dirty="0" smtClean="0"/>
              <a:t> </a:t>
            </a:r>
            <a:r>
              <a:rPr lang="de-DE" dirty="0" err="1" smtClean="0"/>
              <a:t>expects</a:t>
            </a:r>
            <a:r>
              <a:rPr lang="de-DE" dirty="0" smtClean="0"/>
              <a:t> a Person </a:t>
            </a:r>
            <a:r>
              <a:rPr lang="de-DE" dirty="0" err="1" smtClean="0"/>
              <a:t>instance</a:t>
            </a:r>
            <a:r>
              <a:rPr lang="de-DE" dirty="0" smtClean="0"/>
              <a:t>.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put</a:t>
            </a:r>
            <a:r>
              <a:rPr lang="de-DE" dirty="0" smtClean="0"/>
              <a:t> in a Developer, </a:t>
            </a:r>
            <a:r>
              <a:rPr lang="de-DE" dirty="0" err="1" smtClean="0"/>
              <a:t>Teacher</a:t>
            </a:r>
            <a:r>
              <a:rPr lang="de-DE" dirty="0" smtClean="0"/>
              <a:t>, Student ...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96" y="2413650"/>
            <a:ext cx="4978382" cy="210336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6.</a:t>
            </a:r>
            <a:r>
              <a:rPr lang="de-DE" dirty="0" smtClean="0"/>
              <a:t>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Interfaces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An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template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Interfaces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contracts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reusability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63" y="3427850"/>
            <a:ext cx="2812540" cy="124555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859" y="2891016"/>
            <a:ext cx="5384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8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6.</a:t>
            </a:r>
            <a:r>
              <a:rPr lang="de-DE" dirty="0" smtClean="0"/>
              <a:t>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Comparators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comparable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757" y="1420149"/>
            <a:ext cx="3897524" cy="151234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087" y="2859940"/>
            <a:ext cx="3810125" cy="1654396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105" y="2501474"/>
            <a:ext cx="4630697" cy="2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45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6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Write a </a:t>
            </a:r>
            <a:r>
              <a:rPr lang="de-DE" dirty="0" err="1" smtClean="0"/>
              <a:t>comparator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practice</a:t>
            </a:r>
            <a:r>
              <a:rPr lang="de-DE" dirty="0" smtClean="0"/>
              <a:t> 5.</a:t>
            </a: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99" y="2612543"/>
            <a:ext cx="1643947" cy="120267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7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More features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7.1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final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Final </a:t>
            </a:r>
            <a:r>
              <a:rPr lang="de-DE" dirty="0" err="1" smtClean="0"/>
              <a:t>declares</a:t>
            </a:r>
            <a:r>
              <a:rPr lang="de-DE" dirty="0" smtClean="0"/>
              <a:t> variables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non-</a:t>
            </a:r>
            <a:r>
              <a:rPr lang="de-DE" dirty="0" err="1" smtClean="0"/>
              <a:t>changeable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final </a:t>
            </a:r>
            <a:r>
              <a:rPr lang="de-DE" dirty="0" err="1" smtClean="0"/>
              <a:t>classes</a:t>
            </a:r>
            <a:endParaRPr lang="de-DE" dirty="0" smtClean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12" y="2516781"/>
            <a:ext cx="4425125" cy="47783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39" y="3560066"/>
            <a:ext cx="2435876" cy="36691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99" y="2859473"/>
            <a:ext cx="3963022" cy="63537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00" y="3899573"/>
            <a:ext cx="3732121" cy="5983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7.2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abstract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An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template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instantiated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58" y="2436411"/>
            <a:ext cx="5066263" cy="21434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Install Eclipse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Download </a:t>
            </a:r>
            <a:r>
              <a:rPr lang="de-DE" dirty="0" err="1" smtClean="0"/>
              <a:t>Eclipse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http://www.eclipse.org/downloads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err="1" smtClean="0"/>
              <a:t>Unpack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eclipse.exe</a:t>
            </a:r>
            <a:endParaRPr lang="de-DE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Download </a:t>
            </a:r>
            <a:r>
              <a:rPr lang="de-DE" dirty="0" err="1" smtClean="0"/>
              <a:t>latest</a:t>
            </a:r>
            <a:r>
              <a:rPr lang="de-DE" dirty="0" smtClean="0"/>
              <a:t> Java JDK </a:t>
            </a:r>
            <a:r>
              <a:rPr lang="de-DE" dirty="0" err="1" smtClean="0"/>
              <a:t>from</a:t>
            </a:r>
            <a:r>
              <a:rPr lang="de-DE" dirty="0" smtClean="0"/>
              <a:t> Oracle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de-DE" dirty="0" smtClean="0"/>
              <a:t>Set Path Variable JAVA_HOME</a:t>
            </a:r>
            <a:endParaRPr lang="de-DE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smtClean="0"/>
              <a:t>toString</a:t>
            </a:r>
            <a:r>
              <a:rPr lang="de-DE" dirty="0" smtClean="0"/>
              <a:t>()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11" y="2962975"/>
            <a:ext cx="7239075" cy="64197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319" y="3717679"/>
            <a:ext cx="3377406" cy="76320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7.4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Composition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00" y="3803550"/>
            <a:ext cx="3572228" cy="807231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12" y="2254610"/>
            <a:ext cx="3095503" cy="14194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7.5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Boxed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75" y="3526860"/>
            <a:ext cx="2842578" cy="9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1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7.6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Enumeration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5346778" y="1568414"/>
            <a:ext cx="2987267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An </a:t>
            </a:r>
            <a:r>
              <a:rPr lang="de-DE" dirty="0" err="1" smtClean="0"/>
              <a:t>enum</a:t>
            </a:r>
            <a:r>
              <a:rPr lang="de-DE" dirty="0" smtClean="0"/>
              <a:t>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states</a:t>
            </a:r>
            <a:r>
              <a:rPr lang="de-DE" dirty="0" smtClean="0"/>
              <a:t> a </a:t>
            </a:r>
            <a:r>
              <a:rPr lang="de-DE" dirty="0" err="1" smtClean="0"/>
              <a:t>data</a:t>
            </a:r>
            <a:r>
              <a:rPr lang="de-DE" dirty="0" smtClean="0"/>
              <a:t> type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like</a:t>
            </a:r>
            <a:r>
              <a:rPr lang="de-DE" dirty="0" smtClean="0"/>
              <a:t> a normal </a:t>
            </a:r>
            <a:r>
              <a:rPr lang="de-DE" dirty="0" err="1" smtClean="0"/>
              <a:t>data</a:t>
            </a:r>
            <a:r>
              <a:rPr lang="de-DE" dirty="0" smtClean="0"/>
              <a:t> type.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E.g. Flight </a:t>
            </a:r>
            <a:r>
              <a:rPr lang="de-DE" dirty="0" err="1" smtClean="0"/>
              <a:t>state</a:t>
            </a:r>
            <a:r>
              <a:rPr lang="de-DE" dirty="0" smtClean="0"/>
              <a:t>: WAITING, STARTING, FLYING, ARRIVING, LANDED, UNLOAD, DELAYED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59" y="1647233"/>
            <a:ext cx="4311783" cy="283669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7.6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Enumeration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7" y="2994523"/>
            <a:ext cx="3126312" cy="155212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57" y="1522267"/>
            <a:ext cx="4132468" cy="14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6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7.</a:t>
            </a:r>
            <a:r>
              <a:rPr lang="de-DE" dirty="0" smtClean="0"/>
              <a:t>7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Object</a:t>
            </a:r>
            <a:r>
              <a:rPr lang="de-DE" dirty="0" smtClean="0"/>
              <a:t> References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careful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>!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, </a:t>
            </a:r>
            <a:r>
              <a:rPr lang="de-DE" dirty="0" err="1" smtClean="0"/>
              <a:t>simply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teacher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affect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student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!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Even </a:t>
            </a:r>
            <a:r>
              <a:rPr lang="de-DE" dirty="0" err="1" smtClean="0"/>
              <a:t>worse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student</a:t>
            </a:r>
            <a:r>
              <a:rPr lang="de-DE" dirty="0" smtClean="0"/>
              <a:t> </a:t>
            </a:r>
            <a:r>
              <a:rPr lang="de-DE" dirty="0" err="1" smtClean="0"/>
              <a:t>references</a:t>
            </a:r>
            <a:r>
              <a:rPr lang="de-DE" dirty="0" smtClean="0"/>
              <a:t> an „</a:t>
            </a:r>
            <a:r>
              <a:rPr lang="de-DE" dirty="0" err="1" smtClean="0"/>
              <a:t>abandoned</a:t>
            </a:r>
            <a:r>
              <a:rPr lang="de-DE" dirty="0" smtClean="0"/>
              <a:t>“ </a:t>
            </a:r>
            <a:r>
              <a:rPr lang="de-DE" dirty="0" err="1" smtClean="0"/>
              <a:t>teacher</a:t>
            </a:r>
            <a:r>
              <a:rPr lang="de-DE" dirty="0" smtClean="0"/>
              <a:t>.</a:t>
            </a:r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The </a:t>
            </a:r>
            <a:r>
              <a:rPr lang="de-DE" dirty="0" err="1" smtClean="0"/>
              <a:t>Garbage</a:t>
            </a:r>
            <a:r>
              <a:rPr lang="de-DE" dirty="0" smtClean="0"/>
              <a:t> </a:t>
            </a:r>
            <a:r>
              <a:rPr lang="de-DE" dirty="0" err="1" smtClean="0"/>
              <a:t>Collector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clean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teacher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. </a:t>
            </a:r>
          </a:p>
          <a:p>
            <a:pPr marL="0" indent="0" algn="ctr">
              <a:spcAft>
                <a:spcPts val="1600"/>
              </a:spcAft>
              <a:buFont typeface="Lato"/>
              <a:buNone/>
            </a:pPr>
            <a:r>
              <a:rPr lang="de-DE" u="sng" dirty="0" smtClean="0"/>
              <a:t>This </a:t>
            </a:r>
            <a:r>
              <a:rPr lang="de-DE" u="sng" dirty="0" err="1" smtClean="0"/>
              <a:t>is</a:t>
            </a:r>
            <a:r>
              <a:rPr lang="de-DE" u="sng" dirty="0" smtClean="0"/>
              <a:t> a </a:t>
            </a:r>
            <a:r>
              <a:rPr lang="de-DE" u="sng" dirty="0" err="1" smtClean="0"/>
              <a:t>memory</a:t>
            </a:r>
            <a:r>
              <a:rPr lang="de-DE" u="sng" dirty="0" smtClean="0"/>
              <a:t> </a:t>
            </a:r>
            <a:r>
              <a:rPr lang="de-DE" u="sng" dirty="0" err="1" smtClean="0"/>
              <a:t>leak</a:t>
            </a:r>
            <a:r>
              <a:rPr lang="de-DE" u="sng" dirty="0" smtClean="0"/>
              <a:t>!</a:t>
            </a:r>
            <a:endParaRPr lang="de-DE" u="sng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32" y="2143276"/>
            <a:ext cx="3518478" cy="23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12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" dirty="0" smtClean="0"/>
              <a:t>7.</a:t>
            </a:r>
            <a:r>
              <a:rPr lang="de-DE" dirty="0"/>
              <a:t>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e</a:t>
            </a:r>
            <a:r>
              <a:rPr lang="de-DE" dirty="0" err="1" smtClean="0"/>
              <a:t>quals</a:t>
            </a:r>
            <a:r>
              <a:rPr lang="de-DE" dirty="0" smtClean="0"/>
              <a:t>()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equality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two-faced</a:t>
            </a:r>
            <a:r>
              <a:rPr lang="de-DE" dirty="0" smtClean="0"/>
              <a:t> </a:t>
            </a:r>
            <a:r>
              <a:rPr lang="de-DE" dirty="0" err="1" smtClean="0"/>
              <a:t>thing</a:t>
            </a:r>
            <a:r>
              <a:rPr lang="de-DE" dirty="0" smtClean="0"/>
              <a:t>: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The ==-Operator </a:t>
            </a:r>
            <a:r>
              <a:rPr lang="de-DE" dirty="0" err="1" smtClean="0"/>
              <a:t>checks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, </a:t>
            </a:r>
            <a:r>
              <a:rPr lang="de-DE" dirty="0" err="1" smtClean="0"/>
              <a:t>thus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identity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smtClean="0"/>
              <a:t>==: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identical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Equals</a:t>
            </a:r>
            <a:r>
              <a:rPr lang="de-DE" dirty="0" smtClean="0"/>
              <a:t>: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equal</a:t>
            </a:r>
            <a:r>
              <a:rPr lang="de-DE" dirty="0" smtClean="0"/>
              <a:t> </a:t>
            </a:r>
            <a:r>
              <a:rPr lang="de-DE" dirty="0" err="1" smtClean="0"/>
              <a:t>properties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632" y="2564019"/>
            <a:ext cx="558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3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7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Congrats</a:t>
            </a:r>
            <a:r>
              <a:rPr lang="de-DE" dirty="0" smtClean="0"/>
              <a:t>!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Java </a:t>
            </a:r>
            <a:r>
              <a:rPr lang="de-DE" dirty="0" err="1" smtClean="0"/>
              <a:t>basics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!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challenge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 a </a:t>
            </a:r>
            <a:r>
              <a:rPr lang="de-DE" dirty="0" err="1" smtClean="0"/>
              <a:t>game</a:t>
            </a:r>
            <a:r>
              <a:rPr lang="de-DE" dirty="0" smtClean="0"/>
              <a:t>: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a </a:t>
            </a:r>
            <a:r>
              <a:rPr lang="de-DE" dirty="0" err="1" smtClean="0"/>
              <a:t>math</a:t>
            </a:r>
            <a:r>
              <a:rPr lang="de-DE" dirty="0" smtClean="0"/>
              <a:t> </a:t>
            </a:r>
            <a:r>
              <a:rPr lang="de-DE" dirty="0" err="1" smtClean="0"/>
              <a:t>riddle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nine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(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marbles</a:t>
            </a:r>
            <a:r>
              <a:rPr lang="de-DE" dirty="0" smtClean="0"/>
              <a:t>). </a:t>
            </a:r>
            <a:br>
              <a:rPr lang="de-DE" dirty="0" smtClean="0"/>
            </a:b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heavier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others</a:t>
            </a:r>
            <a:r>
              <a:rPr lang="de-DE" dirty="0" smtClean="0"/>
              <a:t>. </a:t>
            </a:r>
            <a:br>
              <a:rPr lang="de-DE" dirty="0" smtClean="0"/>
            </a:b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weigh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out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tries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 but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: Green </a:t>
            </a:r>
            <a:r>
              <a:rPr lang="de-DE" dirty="0" err="1" smtClean="0"/>
              <a:t>and</a:t>
            </a:r>
            <a:r>
              <a:rPr lang="de-DE" dirty="0" smtClean="0"/>
              <a:t> Red. 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38" y="1183492"/>
            <a:ext cx="3445973" cy="299300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7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 but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: Green </a:t>
            </a:r>
            <a:r>
              <a:rPr lang="de-DE" dirty="0" err="1" smtClean="0"/>
              <a:t>and</a:t>
            </a:r>
            <a:r>
              <a:rPr lang="de-DE" dirty="0" smtClean="0"/>
              <a:t> Red.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selected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.</a:t>
            </a:r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03" y="1010298"/>
            <a:ext cx="3669764" cy="31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518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7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balance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, but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colors</a:t>
            </a:r>
            <a:r>
              <a:rPr lang="de-DE" dirty="0" smtClean="0"/>
              <a:t>: Green </a:t>
            </a:r>
            <a:r>
              <a:rPr lang="de-DE" dirty="0" err="1" smtClean="0"/>
              <a:t>and</a:t>
            </a:r>
            <a:r>
              <a:rPr lang="de-DE" dirty="0" smtClean="0"/>
              <a:t> Red.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balls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selected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„Show </a:t>
            </a:r>
            <a:r>
              <a:rPr lang="de-DE" dirty="0" err="1" smtClean="0"/>
              <a:t>Weight</a:t>
            </a:r>
            <a:r>
              <a:rPr lang="de-DE" dirty="0" smtClean="0"/>
              <a:t>“ </a:t>
            </a:r>
            <a:r>
              <a:rPr lang="de-DE" dirty="0" err="1" smtClean="0"/>
              <a:t>button</a:t>
            </a:r>
            <a:r>
              <a:rPr lang="de-DE" dirty="0" smtClean="0"/>
              <a:t>. 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twice</a:t>
            </a:r>
            <a:r>
              <a:rPr lang="de-DE" dirty="0" smtClean="0"/>
              <a:t>. </a:t>
            </a:r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„Show </a:t>
            </a:r>
            <a:r>
              <a:rPr lang="de-DE" dirty="0" err="1" smtClean="0"/>
              <a:t>Weight</a:t>
            </a:r>
            <a:r>
              <a:rPr lang="de-DE" dirty="0" smtClean="0"/>
              <a:t>“ </a:t>
            </a:r>
            <a:r>
              <a:rPr lang="de-DE" dirty="0" err="1" smtClean="0"/>
              <a:t>button</a:t>
            </a:r>
            <a:r>
              <a:rPr lang="de-DE" dirty="0" smtClean="0"/>
              <a:t> will </a:t>
            </a:r>
            <a:r>
              <a:rPr lang="de-DE" dirty="0" err="1" smtClean="0"/>
              <a:t>disappear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heaviest</a:t>
            </a:r>
            <a:r>
              <a:rPr lang="de-DE" dirty="0" smtClean="0"/>
              <a:t> ball.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find </a:t>
            </a:r>
            <a:r>
              <a:rPr lang="de-DE" dirty="0" err="1" smtClean="0"/>
              <a:t>it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Game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Solution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in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weeks</a:t>
            </a:r>
            <a:r>
              <a:rPr lang="de-DE" dirty="0" smtClean="0"/>
              <a:t> on </a:t>
            </a:r>
            <a:r>
              <a:rPr lang="de-DE" dirty="0" err="1" smtClean="0"/>
              <a:t>GitHub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78" y="1092064"/>
            <a:ext cx="3752880" cy="32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6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Your first program</a:t>
            </a:r>
            <a:endParaRPr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01" y="3023678"/>
            <a:ext cx="3749337" cy="1459202"/>
          </a:xfrm>
          <a:prstGeom prst="rect">
            <a:avLst/>
          </a:prstGeom>
        </p:spPr>
      </p:pic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Minimum </a:t>
            </a:r>
            <a:r>
              <a:rPr lang="de-DE" dirty="0" err="1"/>
              <a:t>p</a:t>
            </a:r>
            <a:r>
              <a:rPr lang="de-DE" dirty="0" err="1" smtClean="0"/>
              <a:t>rogram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: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b="1" dirty="0" err="1" smtClean="0"/>
              <a:t>package</a:t>
            </a:r>
            <a:r>
              <a:rPr lang="de-DE" b="1" dirty="0" smtClean="0"/>
              <a:t>: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1" dirty="0" err="1" smtClean="0"/>
              <a:t>class</a:t>
            </a:r>
            <a:r>
              <a:rPr lang="de-DE" b="1" dirty="0" smtClean="0"/>
              <a:t>: </a:t>
            </a:r>
            <a:r>
              <a:rPr lang="de-DE" dirty="0" err="1" smtClean="0"/>
              <a:t>base</a:t>
            </a:r>
            <a:r>
              <a:rPr lang="de-DE" dirty="0" smtClean="0"/>
              <a:t> </a:t>
            </a:r>
            <a:r>
              <a:rPr lang="de-DE" dirty="0" err="1" smtClean="0"/>
              <a:t>datatype</a:t>
            </a:r>
            <a:r>
              <a:rPr lang="de-DE" dirty="0" smtClean="0"/>
              <a:t> in Java</a:t>
            </a:r>
            <a:r>
              <a:rPr lang="de-DE" dirty="0"/>
              <a:t/>
            </a:r>
            <a:br>
              <a:rPr lang="de-DE" dirty="0"/>
            </a:br>
            <a:r>
              <a:rPr lang="de-DE" b="1" dirty="0" err="1" smtClean="0"/>
              <a:t>main</a:t>
            </a:r>
            <a:r>
              <a:rPr lang="de-DE" b="1" dirty="0" smtClean="0"/>
              <a:t> </a:t>
            </a:r>
            <a:r>
              <a:rPr lang="de-DE" b="1" dirty="0" err="1" smtClean="0"/>
              <a:t>method</a:t>
            </a:r>
            <a:r>
              <a:rPr lang="de-DE" b="1" dirty="0" smtClean="0"/>
              <a:t>: </a:t>
            </a: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executed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endParaRPr lang="de-DE" dirty="0" smtClean="0"/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de-DE" dirty="0" err="1" smtClean="0"/>
              <a:t>System.out.println</a:t>
            </a:r>
            <a:r>
              <a:rPr lang="de-DE" dirty="0" smtClean="0"/>
              <a:t>() </a:t>
            </a:r>
            <a:r>
              <a:rPr lang="de-DE" dirty="0" err="1" smtClean="0"/>
              <a:t>prints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console</a:t>
            </a:r>
            <a:endParaRPr lang="de-DE" dirty="0" smtClean="0"/>
          </a:p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Chapter 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Maven</a:t>
            </a: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Chapter </a:t>
            </a:r>
            <a:r>
              <a:rPr lang="de-DE" dirty="0" smtClean="0"/>
              <a:t>9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 smtClean="0"/>
              <a:t>Testing</a:t>
            </a:r>
            <a:endParaRPr dirty="0"/>
          </a:p>
        </p:txBody>
      </p:sp>
      <p:sp>
        <p:nvSpPr>
          <p:cNvPr id="3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4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1696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-DE" dirty="0" smtClean="0"/>
              <a:t>9</a:t>
            </a:r>
            <a:r>
              <a:rPr lang="de" dirty="0" smtClean="0"/>
              <a:t>.1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Why Testing?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-DE" dirty="0" smtClean="0"/>
              <a:t>9</a:t>
            </a:r>
            <a:r>
              <a:rPr lang="de" dirty="0" smtClean="0"/>
              <a:t>.2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The JUnit Framework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-DE" dirty="0" smtClean="0"/>
              <a:t>9</a:t>
            </a:r>
            <a:r>
              <a:rPr lang="de" dirty="0" smtClean="0"/>
              <a:t>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 simple test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Lesson </a:t>
            </a:r>
            <a:r>
              <a:rPr lang="de-DE" dirty="0" smtClean="0"/>
              <a:t>9</a:t>
            </a:r>
            <a:r>
              <a:rPr lang="de" dirty="0" smtClean="0"/>
              <a:t>.3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Test-Driven Development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Practice </a:t>
            </a:r>
            <a:r>
              <a:rPr lang="de-DE" b="1" dirty="0" smtClean="0"/>
              <a:t>9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Chapter </a:t>
            </a:r>
            <a:r>
              <a:rPr lang="de-DE" dirty="0" smtClean="0"/>
              <a:t>10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Working with Spring Boot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9.1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spring.io Website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9.2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spring.io Guides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Types: Integer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Integer values represent </a:t>
            </a:r>
            <a:r>
              <a:rPr lang="de" dirty="0" smtClean="0"/>
              <a:t>number</a:t>
            </a:r>
            <a:r>
              <a:rPr lang="de-DE" dirty="0" smtClean="0"/>
              <a:t>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to declare a variable, use the following format: &lt;type&gt; &lt;name&gt; = &lt;value&gt;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variable names start with a small letter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90" y="2411025"/>
            <a:ext cx="47720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9.3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Building a REST Service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9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6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Chapter 10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Java 8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8.1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new in Java 8?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8.2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Lambda Expressions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Practice 9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 smtClean="0"/>
              <a:t>Further Learning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Patterns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Spring Boot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Test </a:t>
            </a:r>
            <a:r>
              <a:rPr lang="de-DE" dirty="0" err="1" smtClean="0"/>
              <a:t>Driven</a:t>
            </a:r>
            <a:r>
              <a:rPr lang="de-DE" dirty="0" smtClean="0"/>
              <a:t> Development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err="1" smtClean="0"/>
              <a:t>Android</a:t>
            </a:r>
            <a:endParaRPr lang="de-DE" dirty="0" smtClean="0"/>
          </a:p>
        </p:txBody>
      </p:sp>
      <p:sp>
        <p:nvSpPr>
          <p:cNvPr id="5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16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Lesson 1.5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Types: String and Typecasting</a:t>
            </a:r>
            <a:endParaRPr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81" y="2645063"/>
            <a:ext cx="3951193" cy="1833759"/>
          </a:xfrm>
          <a:prstGeom prst="rect">
            <a:avLst/>
          </a:prstGeom>
        </p:spPr>
      </p:pic>
      <p:sp>
        <p:nvSpPr>
          <p:cNvPr id="6" name="Shape 147"/>
          <p:cNvSpPr txBox="1">
            <a:spLocks noGrp="1"/>
          </p:cNvSpPr>
          <p:nvPr>
            <p:ph type="body" idx="1"/>
          </p:nvPr>
        </p:nvSpPr>
        <p:spPr>
          <a:xfrm>
            <a:off x="1297501" y="1567550"/>
            <a:ext cx="3421518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Strings </a:t>
            </a:r>
            <a:r>
              <a:rPr lang="de-DE" dirty="0" err="1" smtClean="0"/>
              <a:t>represent</a:t>
            </a:r>
            <a:r>
              <a:rPr lang="de-DE" dirty="0" smtClean="0"/>
              <a:t> a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</a:t>
            </a: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de-DE" dirty="0" smtClean="0"/>
              <a:t>Other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converted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String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parsed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Strings.</a:t>
            </a:r>
          </a:p>
        </p:txBody>
      </p:sp>
      <p:sp>
        <p:nvSpPr>
          <p:cNvPr id="7" name="Shape 147"/>
          <p:cNvSpPr txBox="1">
            <a:spLocks/>
          </p:cNvSpPr>
          <p:nvPr/>
        </p:nvSpPr>
        <p:spPr>
          <a:xfrm>
            <a:off x="4942702" y="1568414"/>
            <a:ext cx="3391343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endParaRPr lang="de-DE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2056</Words>
  <Application>Microsoft Macintosh PowerPoint</Application>
  <PresentationFormat>Bildschirmpräsentation (16:9)</PresentationFormat>
  <Paragraphs>328</Paragraphs>
  <Slides>86</Slides>
  <Notes>86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89" baseType="lpstr">
      <vt:lpstr>Montserrat</vt:lpstr>
      <vt:lpstr>Lato</vt:lpstr>
      <vt:lpstr>Focus</vt:lpstr>
      <vt:lpstr>Learning Java</vt:lpstr>
      <vt:lpstr>Chapter 1 Starting with Java</vt:lpstr>
      <vt:lpstr>More Resources for learning </vt:lpstr>
      <vt:lpstr>Lesson 1.1 What is Java?</vt:lpstr>
      <vt:lpstr>Lesson 1.1 What is Java?</vt:lpstr>
      <vt:lpstr>Lesson 1.2 Install Eclipse</vt:lpstr>
      <vt:lpstr>Lesson 1.3 Your first program</vt:lpstr>
      <vt:lpstr>Lesson 1.4 Data Types: Integer</vt:lpstr>
      <vt:lpstr>Lesson 1.5 Data Types: String and Typecasting</vt:lpstr>
      <vt:lpstr>Lesson 1.6 Data Types: Double and others</vt:lpstr>
      <vt:lpstr>Lesson 1.7 Mathematical Operations</vt:lpstr>
      <vt:lpstr>Lesson 1.8 Methods and Parameters</vt:lpstr>
      <vt:lpstr>Lesson 1.9 User Input</vt:lpstr>
      <vt:lpstr>Practice 1 Write a simple calculator</vt:lpstr>
      <vt:lpstr>Chapter 2 Decisions</vt:lpstr>
      <vt:lpstr>Lesson 2.1 What if, and what else?</vt:lpstr>
      <vt:lpstr>Lesson 2.2 Switch / Case</vt:lpstr>
      <vt:lpstr>Lesson 2.3 The Boolean Operator  </vt:lpstr>
      <vt:lpstr>Lesson 2.4 Logical Operators  </vt:lpstr>
      <vt:lpstr>Lesson 2.5 Increment Operator</vt:lpstr>
      <vt:lpstr>Lesson 2.6 Conditional Operator</vt:lpstr>
      <vt:lpstr>Practice 2 Write a program that makes a decision</vt:lpstr>
      <vt:lpstr>Chapter 3 Loops </vt:lpstr>
      <vt:lpstr>Lesson 3.1 Arrays </vt:lpstr>
      <vt:lpstr>Lesson 3.2 Do-While Loops </vt:lpstr>
      <vt:lpstr>Lesson 3.3 For Loops</vt:lpstr>
      <vt:lpstr>Practice 3 </vt:lpstr>
      <vt:lpstr>Chapter 4 Classes and Objects</vt:lpstr>
      <vt:lpstr>Lesson 4.1 Classes as extended Data Types</vt:lpstr>
      <vt:lpstr>Lesson 4.2 Methods with parameters</vt:lpstr>
      <vt:lpstr>Lesson 4.3 Excurs: JavaFX</vt:lpstr>
      <vt:lpstr>Lesson 4.3 Excurs: JavaFX</vt:lpstr>
      <vt:lpstr>Lesson 4.3 Excurs: Swing</vt:lpstr>
      <vt:lpstr>Lesson 4.4 Setter and Getter </vt:lpstr>
      <vt:lpstr>Lesson 4.5 The constructor </vt:lpstr>
      <vt:lpstr>Lesson 4.6 Error Handling</vt:lpstr>
      <vt:lpstr>Lesson 4.7 Cascaded If’s </vt:lpstr>
      <vt:lpstr>Lesson 4.7 Cascaded If’s </vt:lpstr>
      <vt:lpstr>Lesson 4.8 Constants </vt:lpstr>
      <vt:lpstr>Practice 4  </vt:lpstr>
      <vt:lpstr>Chapter 5 More on Arrays </vt:lpstr>
      <vt:lpstr>Lesson 5.1 Modify values in an array </vt:lpstr>
      <vt:lpstr>Lesson 5.2 Arrays as Parameter </vt:lpstr>
      <vt:lpstr>Lesson 5.3 Multi-dimensional arrays in Java </vt:lpstr>
      <vt:lpstr>Lesson 5.4 The Math class </vt:lpstr>
      <vt:lpstr>Lesson 5.5 The Random generator </vt:lpstr>
      <vt:lpstr>Lesson 5.6 Static </vt:lpstr>
      <vt:lpstr>Lesson 5.7 Private, Public, Protected: Access restrictions </vt:lpstr>
      <vt:lpstr>Lesson 5.8 Parameter Lists </vt:lpstr>
      <vt:lpstr>Practice 5  </vt:lpstr>
      <vt:lpstr>Chapter 6 Inheritance and Polymorphism</vt:lpstr>
      <vt:lpstr>Lesson 6.1 Inheritance with extends</vt:lpstr>
      <vt:lpstr>Lesson 6.2 Polymorphism</vt:lpstr>
      <vt:lpstr>Lesson 6.3 Interfaces</vt:lpstr>
      <vt:lpstr>Lesson 6.3 Comparators</vt:lpstr>
      <vt:lpstr>Practice 6 </vt:lpstr>
      <vt:lpstr>Chapter 7 More features </vt:lpstr>
      <vt:lpstr>Lesson 7.1 final </vt:lpstr>
      <vt:lpstr>Lesson 7.2 abstract </vt:lpstr>
      <vt:lpstr>Lesson 7.3 toString() </vt:lpstr>
      <vt:lpstr>Lesson 7.4 Composition </vt:lpstr>
      <vt:lpstr>Lesson 7.5 Boxed Types  </vt:lpstr>
      <vt:lpstr>Lesson 7.6 Enumeration  </vt:lpstr>
      <vt:lpstr>Lesson 7.6 Enumeration  </vt:lpstr>
      <vt:lpstr>Lesson 7.7 Object References  </vt:lpstr>
      <vt:lpstr>Lesson 7.8 equals()  </vt:lpstr>
      <vt:lpstr>Practice 7 </vt:lpstr>
      <vt:lpstr>Practice 7 </vt:lpstr>
      <vt:lpstr>Practice 7 </vt:lpstr>
      <vt:lpstr>Chapter 8 Maven</vt:lpstr>
      <vt:lpstr>Chapter 9 Testing</vt:lpstr>
      <vt:lpstr>Lesson 9.1 Why Testing? </vt:lpstr>
      <vt:lpstr>Lesson 9.2 The JUnit Framework </vt:lpstr>
      <vt:lpstr>Lesson 9.3 A simple test </vt:lpstr>
      <vt:lpstr>Lesson 9.3 Test-Driven Development </vt:lpstr>
      <vt:lpstr>Practice 9 </vt:lpstr>
      <vt:lpstr>Chapter 10 Working with Spring Boot </vt:lpstr>
      <vt:lpstr>Lesson 9.1 The spring.io Website </vt:lpstr>
      <vt:lpstr>Lesson 9.2 The spring.io Guides </vt:lpstr>
      <vt:lpstr>Lesson 9.3 Building a REST Service </vt:lpstr>
      <vt:lpstr>Practice 9 </vt:lpstr>
      <vt:lpstr>Chapter 10 Java 8 </vt:lpstr>
      <vt:lpstr>Lesson 8.1 What is new in Java 8? </vt:lpstr>
      <vt:lpstr>Lesson 8.2 Lambda Expressions </vt:lpstr>
      <vt:lpstr>Practice 9 </vt:lpstr>
      <vt:lpstr>Further Learning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Java</dc:title>
  <cp:lastModifiedBy>Dennis Löhmann</cp:lastModifiedBy>
  <cp:revision>47</cp:revision>
  <dcterms:modified xsi:type="dcterms:W3CDTF">2018-07-02T16:30:43Z</dcterms:modified>
</cp:coreProperties>
</file>